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2" r:id="rId16"/>
    <p:sldId id="278" r:id="rId17"/>
    <p:sldId id="275" r:id="rId18"/>
    <p:sldId id="277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083DB-C52A-4A06-AA8F-CD578A6F1C97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5B35-2E52-4F4B-A281-3DC0623989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861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C5B35-2E52-4F4B-A281-3DC0623989CF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389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8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SES\Desktop\Оксана\Летний отдых и занятость\фотоматериалы\фотоотчет по лагерям\Спартакиада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1752" y="2472818"/>
            <a:ext cx="2232248" cy="15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ES\Desktop\Оксана\Летний отдых и занятость\фотоматериалы\фотоотчет (продолжение)\Постановка - Мы против наркотиков!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8879" y="2472818"/>
            <a:ext cx="2085712" cy="15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60828"/>
            <a:ext cx="58674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S\Desktop\Оксана\Летний отдых и занятость\фотоматериалы\Спортландия\DSC0966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72818"/>
            <a:ext cx="1979712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S\Desktop\Оксана\Летний отдых и занятость\фотоматериалы\Спортландия\3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484414"/>
            <a:ext cx="1512168" cy="151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ES\Desktop\Оксана\Летний отдых и занятость\фотоматериалы\Спортландия\3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1995" y="2472818"/>
            <a:ext cx="1592213" cy="155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7572" y="4581128"/>
            <a:ext cx="7918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Летняя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оздоровительная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кампания </a:t>
            </a:r>
            <a:r>
              <a:rPr lang="ru-RU" sz="4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r>
              <a:rPr lang="ru-RU" sz="4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315474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23324" y="439624"/>
            <a:ext cx="3690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Трудоустройство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1772816"/>
            <a:ext cx="5904656" cy="451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Из общего числа трудоустроенных несовершеннолетних граждан </a:t>
            </a:r>
            <a:endParaRPr lang="ru-RU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lnSpc>
                <a:spcPct val="114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особо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нуждаются в социальной защите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</a:p>
          <a:p>
            <a:pPr algn="ctr">
              <a:lnSpc>
                <a:spcPct val="114000"/>
              </a:lnSpc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278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человек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в том числе: 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дети из малообеспеченных семей -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139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человек, 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дети из многодетных семей -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59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человек, 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дети из неполных семей -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42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человек, 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дети, состоящие на внутришкольном учете -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12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человек, 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дети-сироты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человек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</a:p>
          <a:p>
            <a:pPr>
              <a:lnSpc>
                <a:spcPct val="114000"/>
              </a:lnSpc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- дети, находящиеся под опекой - </a:t>
            </a:r>
            <a:r>
              <a:rPr lang="ru-RU" b="1" dirty="0">
                <a:solidFill>
                  <a:schemeClr val="bg2">
                    <a:lumMod val="50000"/>
                  </a:schemeClr>
                </a:solidFill>
              </a:rPr>
              <a:t>6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человек.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- дети, состоящие на учете в КДНиЗП, ОДН – 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19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человек.</a:t>
            </a:r>
          </a:p>
          <a:p>
            <a:pPr>
              <a:lnSpc>
                <a:spcPct val="114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585" y="1268760"/>
            <a:ext cx="2208550" cy="17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527" y="3094230"/>
            <a:ext cx="2220621" cy="1752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14" y="5013176"/>
            <a:ext cx="2220621" cy="172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7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7304" y="1973536"/>
            <a:ext cx="652107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благоустройство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, озеленение, уборка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территории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муниципальных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образований,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экологическое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и санитарное озеленение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территории</a:t>
            </a:r>
          </a:p>
          <a:p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Усольского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района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- посадка саженцев, прополка насаждений;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- помощь инвалидам, ветеранам Великой Отечественной войны. </a:t>
            </a:r>
          </a:p>
          <a:p>
            <a:endParaRPr lang="ru-RU" altLang="ru-RU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5437" y="406444"/>
            <a:ext cx="3690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Трудоустройство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1929" y="1412776"/>
            <a:ext cx="55885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Школьники </a:t>
            </a:r>
            <a:r>
              <a:rPr lang="ru-RU" alt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работали 17 дней по  3 часа в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день и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выполняли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следующую работу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693268"/>
            <a:ext cx="2736304" cy="203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705596" cy="201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772" y="4293096"/>
            <a:ext cx="2691829" cy="201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19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осенью школа будет красиво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0317" y="4077072"/>
            <a:ext cx="3528392" cy="26498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726911" y="404664"/>
            <a:ext cx="3690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Трудоустройство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087362"/>
              </p:ext>
            </p:extLst>
          </p:nvPr>
        </p:nvGraphicFramePr>
        <p:xfrm>
          <a:off x="466724" y="1196752"/>
          <a:ext cx="4249292" cy="2511480"/>
        </p:xfrm>
        <a:graphic>
          <a:graphicData uri="http://schemas.openxmlformats.org/drawingml/2006/table">
            <a:tbl>
              <a:tblPr/>
              <a:tblGrid>
                <a:gridCol w="2124647"/>
                <a:gridCol w="2124645"/>
              </a:tblGrid>
              <a:tr h="70321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 бюджет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643, 00 тыс. руб.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Центр занятости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424, 10 тыс. руб.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459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Бюджеты муниципальных образований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 67 тыс. руб. 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8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1171, 77 тыс. руб.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Group 1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1189408"/>
              </p:ext>
            </p:extLst>
          </p:nvPr>
        </p:nvGraphicFramePr>
        <p:xfrm>
          <a:off x="4417196" y="4075120"/>
          <a:ext cx="4258369" cy="2651760"/>
        </p:xfrm>
        <a:graphic>
          <a:graphicData uri="http://schemas.openxmlformats.org/drawingml/2006/table">
            <a:tbl>
              <a:tblPr/>
              <a:tblGrid>
                <a:gridCol w="2046605"/>
                <a:gridCol w="2211764"/>
              </a:tblGrid>
              <a:tr h="111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Месяц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трудоустроенных несовершеннолетних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ИЮНЬ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136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22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ИЮЛЬ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АВГУСТ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3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alt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340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0" descr="опыт с томатам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196752"/>
            <a:ext cx="3501752" cy="2663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>
                <a:solidFill>
                  <a:srgbClr val="339966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65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Загородный оздоровительный </a:t>
            </a:r>
          </a:p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палаточный лагерь «</a:t>
            </a:r>
            <a:r>
              <a:rPr lang="ru-RU" alt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Спортландия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3" name="Picture 5" descr="C:\Users\SES\Desktop\Оксана\Летний отдых и занятость\Спортландия 2014\Спортландия для Дубенковой И.М\фотографии\Спортландия фото\DSC0963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5526" y="1986038"/>
            <a:ext cx="2300494" cy="34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ES\Desktop\Оксана\Летний отдых и занятость\Спортландия 2014\Спортландия для Дубенковой И.М\фотографии\Спортландия фото\DSC096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6" y="1462913"/>
            <a:ext cx="2520280" cy="16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ES\Desktop\Оксана\Летний отдых и занятость\Спортландия 2014\Спортландия для Дубенковой И.М\фотографии\Спортландия фото\DSC096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4473" y="3212976"/>
            <a:ext cx="2520284" cy="166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ES\Desktop\Оксана\Летний отдых и занятость\Спортландия 2014\Спортландия для Дубенковой И.М\фотографии\Спортландия фото\DSC0975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5013176"/>
            <a:ext cx="2520279" cy="166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81412" y="1628800"/>
            <a:ext cx="3390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Был организован в июле 2014 года Администрацией Усольского района, Комитетом по образованию </a:t>
            </a:r>
            <a:endParaRPr lang="ru-RU" dirty="0" smtClean="0">
              <a:solidFill>
                <a:srgbClr val="0070C0"/>
              </a:solidFill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</a:rPr>
              <a:t>при </a:t>
            </a:r>
            <a:r>
              <a:rPr lang="ru-RU" dirty="0">
                <a:solidFill>
                  <a:srgbClr val="0070C0"/>
                </a:solidFill>
              </a:rPr>
              <a:t>поддержке МЧС по г</a:t>
            </a:r>
            <a:r>
              <a:rPr lang="ru-RU" dirty="0" smtClean="0">
                <a:solidFill>
                  <a:srgbClr val="0070C0"/>
                </a:solidFill>
              </a:rPr>
              <a:t>. Усолье-Сибирское </a:t>
            </a:r>
            <a:r>
              <a:rPr lang="ru-RU" dirty="0">
                <a:solidFill>
                  <a:srgbClr val="0070C0"/>
                </a:solidFill>
              </a:rPr>
              <a:t>и Усольскому району.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55605" y="4047910"/>
            <a:ext cx="34424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70C0"/>
                </a:solidFill>
              </a:rPr>
              <a:t>На организацию и проведение лагеря министерством  социального развития, опеки и попечительства Иркутской области было выделено 900 тыс. рублей, из местного бюджета – 183, 97 тыс. рублей.</a:t>
            </a:r>
          </a:p>
        </p:txBody>
      </p:sp>
    </p:spTree>
    <p:extLst>
      <p:ext uri="{BB962C8B-B14F-4D97-AF65-F5344CB8AC3E}">
        <p14:creationId xmlns:p14="http://schemas.microsoft.com/office/powerpoint/2010/main" val="26451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ES\Desktop\Оксана\Летний отдых и занятость\Спортландия 2014\Спортландия для Дубенковой И.М\фотографии\Спортландия фото\DSC096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88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476672"/>
            <a:ext cx="682674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Загородный оздоровительный </a:t>
            </a:r>
          </a:p>
          <a:p>
            <a:pPr algn="ctr"/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палаточный лагерь «</a:t>
            </a:r>
            <a:r>
              <a:rPr lang="ru-RU" altLang="ru-RU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Спортландия</a:t>
            </a:r>
            <a:r>
              <a:rPr lang="ru-RU" alt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0955" y="5013176"/>
            <a:ext cx="75243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</a:rPr>
              <a:t>В лагере отдыхали </a:t>
            </a:r>
            <a:r>
              <a:rPr lang="ru-RU" sz="2400" b="1" dirty="0" smtClean="0">
                <a:solidFill>
                  <a:schemeClr val="bg1"/>
                </a:solidFill>
              </a:rPr>
              <a:t>150 детей </a:t>
            </a:r>
            <a:r>
              <a:rPr lang="ru-RU" sz="2400" b="1" dirty="0">
                <a:solidFill>
                  <a:schemeClr val="bg1"/>
                </a:solidFill>
              </a:rPr>
              <a:t>в возрасте от 8 до 17 лет из 10 школ Усольского района </a:t>
            </a:r>
            <a:r>
              <a:rPr lang="ru-RU" sz="2400" b="1" dirty="0" smtClean="0">
                <a:solidFill>
                  <a:schemeClr val="bg1"/>
                </a:solidFill>
              </a:rPr>
              <a:t>–опекаемые </a:t>
            </a:r>
            <a:r>
              <a:rPr lang="ru-RU" sz="2400" b="1" dirty="0">
                <a:solidFill>
                  <a:schemeClr val="bg1"/>
                </a:solidFill>
              </a:rPr>
              <a:t>дети (21 чел.), </a:t>
            </a:r>
            <a:r>
              <a:rPr lang="ru-RU" sz="2400" b="1" dirty="0" smtClean="0">
                <a:solidFill>
                  <a:schemeClr val="bg1"/>
                </a:solidFill>
              </a:rPr>
              <a:t>дети  </a:t>
            </a:r>
            <a:r>
              <a:rPr lang="ru-RU" sz="2400" b="1" dirty="0">
                <a:solidFill>
                  <a:schemeClr val="bg1"/>
                </a:solidFill>
              </a:rPr>
              <a:t>из малообеспеченных, неполных семей (129 чел.). </a:t>
            </a:r>
          </a:p>
        </p:txBody>
      </p:sp>
    </p:spTree>
    <p:extLst>
      <p:ext uri="{BB962C8B-B14F-4D97-AF65-F5344CB8AC3E}">
        <p14:creationId xmlns:p14="http://schemas.microsoft.com/office/powerpoint/2010/main" val="3599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SES\Desktop\Оксана\Летний отдых и занятость\Спортландия 2014\Спортландия для Дубенковой И.М\фотографии\Спортландия фото\DSC003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267462"/>
            <a:ext cx="3741370" cy="2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ES\Desktop\Оксана\Летний отдых и занятость\Спортландия 2014\Спортландия для Дубенковой И.М\фотографии\Спортландия фото\DSC003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7343"/>
            <a:ext cx="3741370" cy="2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Загородный оздоровительный </a:t>
            </a:r>
          </a:p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палаточный лагерь «</a:t>
            </a:r>
            <a:r>
              <a:rPr lang="ru-RU" alt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Спортландия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5" name="Picture 3" descr="C:\Users\SES\Desktop\Оксана\Летний отдых и занятость\Спортландия 2014\Спортландия для Дубенковой И.М\фотографии\Спортландия фото\DSC095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277691"/>
            <a:ext cx="3741370" cy="247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SES\Desktop\Оксана\Летний отдых и занятость\Спортландия 2014\Спортландия для Дубенковой И.М\фотографии\Спортландия фото\DSC0950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627343"/>
            <a:ext cx="3741370" cy="248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24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8166" y="260648"/>
            <a:ext cx="84969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Загородный оздоровительный </a:t>
            </a:r>
          </a:p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палаточный лагерь «</a:t>
            </a:r>
            <a:r>
              <a:rPr lang="ru-RU" alt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Спортландия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C:\Users\SES\Desktop\Оксана\Летний отдых и занятость\Спортландия 2014\Спортландия для Дубенковой И.М\фотографии\Спортландия фото\Лагерь закончилс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526" y="3198598"/>
            <a:ext cx="2556233" cy="172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 descr="C:\Users\SES\Desktop\Оксана\Летний отдых и занятость\Спортландия 2014\Спортландия для Дубенковой И.М\фотографии\Спортландия фото\DSC096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8760" y="1398697"/>
            <a:ext cx="2564784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ES\Desktop\Оксана\Летний отдых и занятость\Спортландия 2014\Спортландия для Дубенковой И.М\фотографии\фото Сманцера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475" y="1389187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ES\Desktop\Оксана\Летний отдых и занятость\Спортландия 2014\Спортландия для Дубенковой И.М\фотографии\фото Сманцера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000" y="3225274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ES\Desktop\Оксана\Летний отдых и занятость\Спортландия 2014\Спортландия для Дубенковой И.М\фотографии\фото Сманцера\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097" y="1389187"/>
            <a:ext cx="25622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ES\Desktop\Оксана\Летний отдых и занятость\Спортландия 2014\Спортландия для Дубенковой И.М\фотографии\фото Сманцера\1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399" y="3203271"/>
            <a:ext cx="2581812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SES\Desktop\Оксана\Летний отдых и занятость\Спортландия 2014\Спортландия для Дубенковой И.М\фотографии\фото Сманцера\2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0526" y="5051809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SES\Desktop\Оксана\Летний отдых и занятость\Спортландия 2014\Спортландия для Дубенковой И.М\фотографии\фото Сманцера\2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36" y="5051809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61707" y="5401227"/>
            <a:ext cx="34161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</a:rPr>
              <a:t>В лагере проводились спортивные  и творческие мероприятия</a:t>
            </a:r>
          </a:p>
        </p:txBody>
      </p:sp>
    </p:spTree>
    <p:extLst>
      <p:ext uri="{BB962C8B-B14F-4D97-AF65-F5344CB8AC3E}">
        <p14:creationId xmlns:p14="http://schemas.microsoft.com/office/powerpoint/2010/main" val="345405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849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Загородный оздоровительный </a:t>
            </a:r>
          </a:p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палаточный лагерь «</a:t>
            </a:r>
            <a:r>
              <a:rPr lang="ru-RU" alt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Спортландия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SES\Desktop\Оксана\Летний отдых и занятость\Спортландия 2014\Спортландия для Дубенковой И.М\фотографии\фото Сманцер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318" y="4874829"/>
            <a:ext cx="2771364" cy="185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ES\Desktop\Оксана\Летний отдых и занятость\Спортландия 2014\Спортландия для Дубенковой И.М\фотографии\фото Сманцера\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3431" y="4994302"/>
            <a:ext cx="26003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S\Desktop\Оксана\Летний отдых и занятость\Спортландия 2014\Спортландия для Дубенковой И.М\фотографии\фото Сманцера\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98" y="1412776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ES\Desktop\Оксана\Летний отдых и занятость\Спортландия 2014\Спортландия для Дубенковой И.М\фотографии\фото Сманцера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548" y="3226668"/>
            <a:ext cx="25908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SES\Desktop\Оксана\Летний отдых и занятость\Спортландия 2014\Спортландия для Дубенковой И.М\фотографии\фото Сманцера\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151" y="1412776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SES\Desktop\Оксана\Летний отдых и занятость\Спортландия 2014\Спортландия для Дубенковой И.М\фотографии\фото Сманцера\1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6318" y="2780928"/>
            <a:ext cx="2771364" cy="186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SES\Desktop\Оксана\Летний отдых и занятость\Спортландия 2014\Спортландия для Дубенковой И.М\фотографии\фото Сманцера\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598" y="5034950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SES\Desktop\Оксана\Летний отдых и занятость\Спортландия 2014\Спортландия для Дубенковой И.М\фотографии\фото Сманцера\28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2151" y="3213736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22873" y="1412776"/>
            <a:ext cx="318927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70C0"/>
                </a:solidFill>
              </a:rPr>
              <a:t>К организации отдыха детей активно  привлекались МЧС, ДОСААФ, ВДПО, Клуб «Патриоты России», ГИМС</a:t>
            </a:r>
          </a:p>
        </p:txBody>
      </p:sp>
    </p:spTree>
    <p:extLst>
      <p:ext uri="{BB962C8B-B14F-4D97-AF65-F5344CB8AC3E}">
        <p14:creationId xmlns:p14="http://schemas.microsoft.com/office/powerpoint/2010/main" val="237076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Загородный оздоровительный </a:t>
            </a:r>
          </a:p>
          <a:p>
            <a:pPr algn="ctr"/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палаточный лагерь «</a:t>
            </a:r>
            <a:r>
              <a:rPr lang="ru-RU" altLang="ru-RU" sz="3200" b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Спортландия</a:t>
            </a:r>
            <a:r>
              <a:rPr lang="ru-RU" altLang="ru-RU" sz="32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9" descr="C:\Users\SES\Desktop\Оксана\Летний отдых и занятость\Спортландия 2014\Спортландия для Дубенковой И.М\фотографии\фото Сманцера\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1680" y="5013176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C:\Users\SES\Desktop\Оксана\Летний отдых и занятость\Спортландия 2014\Спортландия для Дубенковой И.М\фотографии\фото Сманцера\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468" y="1772816"/>
            <a:ext cx="2664296" cy="393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SES\Desktop\Оксана\Летний отдых и занятость\Спортландия 2014\Спортландия для Дубенковой И.М\фотографии\фото Сманцера\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1205" y="3233192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SES\Desktop\Оксана\Летний отдых и занятость\Спортландия 2014\Спортландия для Дубенковой И.М\фотографии\фото Сманцера\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3775" y="1412776"/>
            <a:ext cx="25812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72764" y="2854970"/>
            <a:ext cx="33843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Клуб «Патриоты России»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 в </a:t>
            </a:r>
            <a:r>
              <a:rPr lang="ru-RU" sz="2000" dirty="0">
                <a:solidFill>
                  <a:srgbClr val="0070C0"/>
                </a:solidFill>
              </a:rPr>
              <a:t>течение 3-х дней </a:t>
            </a:r>
            <a:r>
              <a:rPr lang="ru-RU" sz="2000" dirty="0" smtClean="0">
                <a:solidFill>
                  <a:srgbClr val="0070C0"/>
                </a:solidFill>
              </a:rPr>
              <a:t>привозили </a:t>
            </a:r>
            <a:r>
              <a:rPr lang="ru-RU" sz="2000" dirty="0">
                <a:solidFill>
                  <a:srgbClr val="0070C0"/>
                </a:solidFill>
              </a:rPr>
              <a:t>в лагерь наиболее интересные экспонаты </a:t>
            </a:r>
            <a:r>
              <a:rPr lang="ru-RU" sz="2000" dirty="0" smtClean="0">
                <a:solidFill>
                  <a:srgbClr val="0070C0"/>
                </a:solidFill>
              </a:rPr>
              <a:t>музея</a:t>
            </a:r>
          </a:p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>
                <a:solidFill>
                  <a:srgbClr val="0070C0"/>
                </a:solidFill>
              </a:rPr>
              <a:t>Боевой Славы. </a:t>
            </a:r>
          </a:p>
        </p:txBody>
      </p:sp>
    </p:spTree>
    <p:extLst>
      <p:ext uri="{BB962C8B-B14F-4D97-AF65-F5344CB8AC3E}">
        <p14:creationId xmlns:p14="http://schemas.microsoft.com/office/powerpoint/2010/main" val="246724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712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</a:rPr>
              <a:t>Загородный оздоровительный </a:t>
            </a:r>
          </a:p>
          <a:p>
            <a:pPr algn="ctr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</a:rPr>
              <a:t>палаточный лагерь «</a:t>
            </a:r>
            <a:r>
              <a:rPr lang="ru-RU" altLang="ru-RU" sz="3200" b="1" dirty="0" err="1">
                <a:solidFill>
                  <a:schemeClr val="bg1"/>
                </a:solidFill>
                <a:latin typeface="Times New Roman" pitchFamily="18" charset="0"/>
              </a:rPr>
              <a:t>Спортландия</a:t>
            </a:r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</a:rPr>
              <a:t>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5157192"/>
            <a:ext cx="79928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bg1"/>
                </a:solidFill>
              </a:rPr>
              <a:t>Для детей было организовано пятиразовое питание. По информации медиков лагеря к концу сезона в среднем каждый ребенок прибавил в весе на 2 кг., что, несомненно,  говорит о хорошем оздоравливающем эффекте. </a:t>
            </a:r>
          </a:p>
        </p:txBody>
      </p:sp>
    </p:spTree>
    <p:extLst>
      <p:ext uri="{BB962C8B-B14F-4D97-AF65-F5344CB8AC3E}">
        <p14:creationId xmlns:p14="http://schemas.microsoft.com/office/powerpoint/2010/main" val="377948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91431"/>
            <a:ext cx="76081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chemeClr val="accent1">
                    <a:lumMod val="75000"/>
                  </a:schemeClr>
                </a:solidFill>
              </a:rPr>
              <a:t>Нормативно-правовая база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700808"/>
            <a:ext cx="70567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Районная целевая программа «Развитие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системы образования Усольского района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2015-2017г.г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.», утвержденная 26.11.2013г.  Постановлением администрации  № 2058,  в рамках которой принята подпрограмма «Организация и обеспечение отдыха, оздоровления и занятости детей и подростков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4149080"/>
            <a:ext cx="69847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Районная целевая программа </a:t>
            </a:r>
            <a:r>
              <a:rPr lang="ru-RU" sz="2000" dirty="0" smtClean="0"/>
              <a:t>«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Профилактика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безнадзорности и правонарушений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несовершеннолетних»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3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427194"/>
            <a:ext cx="3301132" cy="220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381553"/>
            <a:ext cx="3301132" cy="220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373378"/>
            <a:ext cx="3301132" cy="220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907704" y="548680"/>
            <a:ext cx="5832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Профильные смены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60650" y="3717032"/>
            <a:ext cx="29225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«Ньюландия»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373409"/>
            <a:ext cx="20162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В смене приняли участие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</a:rPr>
              <a:t>61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</a:rPr>
              <a:t>ребенок </a:t>
            </a: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Усольского района. </a:t>
            </a:r>
            <a:endParaRPr lang="ru-RU" altLang="ru-RU" dirty="0" smtClean="0">
              <a:solidFill>
                <a:srgbClr val="0070C0"/>
              </a:solidFill>
              <a:latin typeface="Times New Roman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0070C0"/>
                </a:solidFill>
                <a:latin typeface="Times New Roman" pitchFamily="18" charset="0"/>
              </a:rPr>
              <a:t>11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</a:rPr>
              <a:t> детей – по бесплатным путевкам</a:t>
            </a:r>
            <a:endParaRPr lang="ru-RU" altLang="ru-RU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5844" y="4509120"/>
            <a:ext cx="18722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</a:rPr>
              <a:t>Софинансирование путевок – 50 тыс. рублей</a:t>
            </a:r>
          </a:p>
          <a:p>
            <a:pPr algn="ctr"/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</a:rPr>
              <a:t>Оплата ГСМ для доставки детей -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28,5 тыс. рублей </a:t>
            </a:r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ru-RU" altLang="ru-RU" dirty="0">
              <a:solidFill>
                <a:srgbClr val="0070C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://www.uoura.ru/images/stories/schoolvesti/%D0%91%D0%B5%D0%BB%D0%BE%D1%80%20qBw0xvTHUG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427194"/>
            <a:ext cx="3301132" cy="220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42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476672"/>
            <a:ext cx="6480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</a:rPr>
              <a:t>Профильные смены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6970" y="4100729"/>
            <a:ext cx="3848964" cy="2464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32" y="4077072"/>
            <a:ext cx="3731302" cy="248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432" y="1340768"/>
            <a:ext cx="3723414" cy="248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14373" y="134366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dirty="0" smtClean="0">
                <a:solidFill>
                  <a:srgbClr val="0070C0"/>
                </a:solidFill>
                <a:latin typeface="Times New Roman" pitchFamily="18" charset="0"/>
              </a:rPr>
              <a:t>    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Образовательными </a:t>
            </a:r>
            <a:r>
              <a:rPr lang="ru-RU" altLang="ru-RU" sz="2000" dirty="0">
                <a:solidFill>
                  <a:srgbClr val="0070C0"/>
                </a:solidFill>
                <a:latin typeface="Times New Roman" pitchFamily="18" charset="0"/>
              </a:rPr>
              <a:t>организациями было организовано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itchFamily="18" charset="0"/>
              </a:rPr>
              <a:t> 3 профильные смены, было занято 55 детей.</a:t>
            </a:r>
            <a:endParaRPr lang="ru-RU" altLang="ru-RU" sz="2000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5975" y="2582098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Направленности </a:t>
            </a: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смен: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спортивно-оздоровительная</a:t>
            </a:r>
            <a:endParaRPr lang="ru-RU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alt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гражданско</a:t>
            </a:r>
            <a:r>
              <a:rPr lang="ru-RU" alt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патриотическая</a:t>
            </a:r>
            <a:endParaRPr lang="ru-RU" alt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70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76672"/>
            <a:ext cx="51491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70C0"/>
                </a:solidFill>
              </a:rPr>
              <a:t>Военно-полевые сборы</a:t>
            </a:r>
          </a:p>
        </p:txBody>
      </p:sp>
      <p:pic>
        <p:nvPicPr>
          <p:cNvPr id="6146" name="Picture 2" descr="C:\Users\SES\Desktop\Оксана\Летний отдых и занятость\фотоматериалы\SANY046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1084" y="3501008"/>
            <a:ext cx="5555148" cy="325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88852" y="1340768"/>
            <a:ext cx="51596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70C0"/>
                </a:solidFill>
              </a:rPr>
              <a:t>     </a:t>
            </a:r>
            <a:r>
              <a:rPr lang="ru-RU" sz="2000" dirty="0" smtClean="0">
                <a:solidFill>
                  <a:srgbClr val="0070C0"/>
                </a:solidFill>
              </a:rPr>
              <a:t>С </a:t>
            </a:r>
            <a:r>
              <a:rPr lang="ru-RU" sz="2000" dirty="0">
                <a:solidFill>
                  <a:srgbClr val="0070C0"/>
                </a:solidFill>
              </a:rPr>
              <a:t>6 по 8 июня 2014 года на базе ОГОУ кадетская школа-интернат проходили военно-полевые сборы для обучающихся </a:t>
            </a:r>
            <a:r>
              <a:rPr lang="ru-RU" sz="2000" b="1" dirty="0" smtClean="0">
                <a:solidFill>
                  <a:srgbClr val="0070C0"/>
                </a:solidFill>
              </a:rPr>
              <a:t>59</a:t>
            </a:r>
            <a:r>
              <a:rPr lang="ru-RU" sz="2000" dirty="0" smtClean="0">
                <a:solidFill>
                  <a:srgbClr val="0070C0"/>
                </a:solidFill>
              </a:rPr>
              <a:t> десятиклассников  </a:t>
            </a:r>
            <a:r>
              <a:rPr lang="ru-RU" sz="2000" dirty="0">
                <a:solidFill>
                  <a:srgbClr val="0070C0"/>
                </a:solidFill>
              </a:rPr>
              <a:t>образовательных учреждений Усольского района.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216862"/>
            <a:ext cx="28083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70C0"/>
                </a:solidFill>
              </a:rPr>
              <a:t>     Из </a:t>
            </a:r>
            <a:r>
              <a:rPr lang="ru-RU" sz="2000" dirty="0">
                <a:solidFill>
                  <a:srgbClr val="0070C0"/>
                </a:solidFill>
              </a:rPr>
              <a:t>местного бюджета на питание и призы было выделено </a:t>
            </a:r>
            <a:r>
              <a:rPr lang="ru-RU" sz="2000" b="1" dirty="0">
                <a:solidFill>
                  <a:srgbClr val="0070C0"/>
                </a:solidFill>
              </a:rPr>
              <a:t>53 </a:t>
            </a:r>
            <a:r>
              <a:rPr lang="ru-RU" sz="2000" dirty="0">
                <a:solidFill>
                  <a:srgbClr val="0070C0"/>
                </a:solidFill>
              </a:rPr>
              <a:t> тысячи рублей.</a:t>
            </a:r>
          </a:p>
        </p:txBody>
      </p:sp>
      <p:pic>
        <p:nvPicPr>
          <p:cNvPr id="6149" name="Picture 5" descr="http://usolie-raion.ru/images/2014/zarnic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04" y="1222030"/>
            <a:ext cx="3096344" cy="232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7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97720" y="260648"/>
            <a:ext cx="24208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Занятость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207591"/>
              </p:ext>
            </p:extLst>
          </p:nvPr>
        </p:nvGraphicFramePr>
        <p:xfrm>
          <a:off x="251520" y="1340768"/>
          <a:ext cx="4752528" cy="2712720"/>
        </p:xfrm>
        <a:graphic>
          <a:graphicData uri="http://schemas.openxmlformats.org/drawingml/2006/table">
            <a:tbl>
              <a:tblPr/>
              <a:tblGrid>
                <a:gridCol w="2289199"/>
                <a:gridCol w="2463329"/>
              </a:tblGrid>
              <a:tr h="58177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Формы занятости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Количество школьников, привлекаемых к мероприятиям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на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пришкольных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участках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1045 школьников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Школьные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лесничества,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экологические отряды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  школьников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формы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занятости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659 школьников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170" name="Picture 2" descr="C:\Users\SES\Desktop\Оксана\Летний отдых и занятость\фотоматериалы\фото Тальяны\DSCF015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38369" y="1340768"/>
            <a:ext cx="367240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SES\Desktop\Оксана\Летний отдых и занятость\фотоматериалы\фото Тальяны\IMG_20140527_1747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509120"/>
            <a:ext cx="2652366" cy="199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ES\Documents\ЛЕТО\2010 - лето\Фото - лето\Биликтуйская ООШ\IMG_041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8412" y="4509118"/>
            <a:ext cx="2652365" cy="199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1965" y="4525067"/>
            <a:ext cx="2652366" cy="199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50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548680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Занятость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2292" name="Picture 4" descr="&amp;Pcy;&amp;lcy;&amp;iecy;&amp;ncy;&amp;ecy;&amp;rcy;&amp;ncy;&amp;acy;&amp;yacy; &amp;ecy;&amp;kcy;&amp;scy;&amp;pcy;&amp;iecy;&amp;dcy;&amp;icy;&amp;tscy;&amp;icy;&amp;yacy; &amp;vcy; &amp;Gcy;&amp;ocy;&amp;dcy; &amp;kcy;&amp;ucy;&amp;lcy;&amp;softcy;&amp;tcy;&amp;ucy;&amp;rcy;&amp;y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37957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319972" y="1412776"/>
            <a:ext cx="403244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       </a:t>
            </a:r>
            <a:r>
              <a:rPr lang="ru-RU" sz="1600" b="1" dirty="0">
                <a:solidFill>
                  <a:srgbClr val="0070C0"/>
                </a:solidFill>
              </a:rPr>
              <a:t>35</a:t>
            </a:r>
            <a:r>
              <a:rPr lang="ru-RU" sz="1600" dirty="0">
                <a:solidFill>
                  <a:srgbClr val="0070C0"/>
                </a:solidFill>
              </a:rPr>
              <a:t> лучших учащихся художественных отделений детских школ искусств Усольского района в Детском оздоровительно-образовательном центре «Галактика</a:t>
            </a:r>
            <a:r>
              <a:rPr lang="ru-RU" sz="1600" dirty="0" smtClean="0">
                <a:solidFill>
                  <a:srgbClr val="0070C0"/>
                </a:solidFill>
              </a:rPr>
              <a:t>» (Ангарский  район) участвовали в четвёртой районной пленэрной экспедиции «</a:t>
            </a:r>
            <a:r>
              <a:rPr lang="ru-RU" sz="1600" dirty="0">
                <a:solidFill>
                  <a:srgbClr val="0070C0"/>
                </a:solidFill>
              </a:rPr>
              <a:t>Галактика творчества».  </a:t>
            </a:r>
            <a:endParaRPr lang="ru-RU" sz="1600" dirty="0" smtClean="0">
              <a:solidFill>
                <a:srgbClr val="0070C0"/>
              </a:solidFill>
            </a:endParaRPr>
          </a:p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        Проведено </a:t>
            </a:r>
            <a:r>
              <a:rPr lang="ru-RU" sz="1600" dirty="0">
                <a:solidFill>
                  <a:srgbClr val="0070C0"/>
                </a:solidFill>
              </a:rPr>
              <a:t>18 мастер-классов, </a:t>
            </a:r>
            <a:r>
              <a:rPr lang="ru-RU" sz="1600" dirty="0" smtClean="0">
                <a:solidFill>
                  <a:srgbClr val="0070C0"/>
                </a:solidFill>
              </a:rPr>
              <a:t> </a:t>
            </a:r>
            <a:r>
              <a:rPr lang="ru-RU" sz="1600" dirty="0">
                <a:solidFill>
                  <a:srgbClr val="0070C0"/>
                </a:solidFill>
              </a:rPr>
              <a:t>5 культурных </a:t>
            </a:r>
            <a:r>
              <a:rPr lang="ru-RU" sz="1600" dirty="0" smtClean="0">
                <a:solidFill>
                  <a:srgbClr val="0070C0"/>
                </a:solidFill>
              </a:rPr>
              <a:t>мероприятий (вечер </a:t>
            </a:r>
            <a:r>
              <a:rPr lang="ru-RU" sz="1600" dirty="0">
                <a:solidFill>
                  <a:srgbClr val="0070C0"/>
                </a:solidFill>
              </a:rPr>
              <a:t>знакомств у костра, спортивно-игровая программа «Незнайка в Галактике», интеллектуальная игра «Сокровища Эрмитажа», игровая познавательная программа «</a:t>
            </a:r>
            <a:r>
              <a:rPr lang="ru-RU" sz="1600" dirty="0" err="1">
                <a:solidFill>
                  <a:srgbClr val="0070C0"/>
                </a:solidFill>
              </a:rPr>
              <a:t>Спасы</a:t>
            </a:r>
            <a:r>
              <a:rPr lang="ru-RU" sz="1600" dirty="0">
                <a:solidFill>
                  <a:srgbClr val="0070C0"/>
                </a:solidFill>
              </a:rPr>
              <a:t> России», шоу-конкурс «Галактические звезды</a:t>
            </a:r>
            <a:r>
              <a:rPr lang="ru-RU" sz="1600" dirty="0" smtClean="0">
                <a:solidFill>
                  <a:srgbClr val="0070C0"/>
                </a:solidFill>
              </a:rPr>
              <a:t>»)</a:t>
            </a:r>
          </a:p>
          <a:p>
            <a:pPr algn="just"/>
            <a:r>
              <a:rPr lang="ru-RU" sz="1600" dirty="0">
                <a:solidFill>
                  <a:srgbClr val="0070C0"/>
                </a:solidFill>
              </a:rPr>
              <a:t> </a:t>
            </a:r>
            <a:r>
              <a:rPr lang="ru-RU" sz="1600" dirty="0" smtClean="0">
                <a:solidFill>
                  <a:srgbClr val="0070C0"/>
                </a:solidFill>
              </a:rPr>
              <a:t>       </a:t>
            </a:r>
            <a:r>
              <a:rPr lang="ru-RU" sz="1600" dirty="0">
                <a:solidFill>
                  <a:srgbClr val="0070C0"/>
                </a:solidFill>
              </a:rPr>
              <a:t>С</a:t>
            </a:r>
            <a:r>
              <a:rPr lang="ru-RU" sz="1600" dirty="0" smtClean="0">
                <a:solidFill>
                  <a:srgbClr val="0070C0"/>
                </a:solidFill>
              </a:rPr>
              <a:t>оздано </a:t>
            </a:r>
            <a:r>
              <a:rPr lang="ru-RU" sz="1600" dirty="0">
                <a:solidFill>
                  <a:srgbClr val="0070C0"/>
                </a:solidFill>
              </a:rPr>
              <a:t>более ста работ и представлено на выставке на закрытии смены. </a:t>
            </a:r>
          </a:p>
        </p:txBody>
      </p:sp>
    </p:spTree>
    <p:extLst>
      <p:ext uri="{BB962C8B-B14F-4D97-AF65-F5344CB8AC3E}">
        <p14:creationId xmlns:p14="http://schemas.microsoft.com/office/powerpoint/2010/main" val="126030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9614" y="1726070"/>
            <a:ext cx="3324027" cy="441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SES\Desktop\Оксана\Летний отдых и занятость\фотоматериалы\фотоотчет по лагерям\Спартакиад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471" y="1412776"/>
            <a:ext cx="2192576" cy="16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217463"/>
            <a:ext cx="90364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Мероприятия по спорту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 и физической культуре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3316" name="Picture 4" descr="C:\Users\SES\Desktop\Оксана\Летний отдых и занятость\фотоматериалы\фотоотчет по лагерям\Спартакиада 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52" y="3112418"/>
            <a:ext cx="2174561" cy="164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&amp;Scy;&amp;pcy;&amp;ocy;&amp;rcy;&amp;tcy;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3252" y="4869160"/>
            <a:ext cx="2196799" cy="163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450424"/>
            <a:ext cx="29523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- традиционный турнир </a:t>
            </a:r>
            <a:r>
              <a:rPr lang="ru-RU" sz="1400" dirty="0">
                <a:solidFill>
                  <a:srgbClr val="0070C0"/>
                </a:solidFill>
              </a:rPr>
              <a:t>по мини-футболу среди дворовых команд, посвященный памяти </a:t>
            </a:r>
            <a:r>
              <a:rPr lang="ru-RU" sz="1400" dirty="0" err="1">
                <a:solidFill>
                  <a:srgbClr val="0070C0"/>
                </a:solidFill>
              </a:rPr>
              <a:t>В.А.Шуплецова</a:t>
            </a:r>
            <a:r>
              <a:rPr lang="ru-RU" sz="1400" dirty="0">
                <a:solidFill>
                  <a:srgbClr val="0070C0"/>
                </a:solidFill>
              </a:rPr>
              <a:t> </a:t>
            </a:r>
            <a:r>
              <a:rPr lang="ru-RU" sz="1400" dirty="0" smtClean="0">
                <a:solidFill>
                  <a:srgbClr val="0070C0"/>
                </a:solidFill>
              </a:rPr>
              <a:t> - </a:t>
            </a:r>
            <a:r>
              <a:rPr lang="ru-RU" sz="1400" b="1" dirty="0" smtClean="0">
                <a:solidFill>
                  <a:srgbClr val="0070C0"/>
                </a:solidFill>
              </a:rPr>
              <a:t>70 </a:t>
            </a:r>
            <a:r>
              <a:rPr lang="ru-RU" sz="1400" b="1" dirty="0">
                <a:solidFill>
                  <a:srgbClr val="0070C0"/>
                </a:solidFill>
              </a:rPr>
              <a:t>детей </a:t>
            </a:r>
            <a:r>
              <a:rPr lang="ru-RU" sz="1400" dirty="0" smtClean="0">
                <a:solidFill>
                  <a:srgbClr val="0070C0"/>
                </a:solidFill>
              </a:rPr>
              <a:t>(</a:t>
            </a:r>
            <a:r>
              <a:rPr lang="ru-RU" sz="1400" dirty="0" err="1" smtClean="0">
                <a:solidFill>
                  <a:srgbClr val="0070C0"/>
                </a:solidFill>
              </a:rPr>
              <a:t>д.Буреть</a:t>
            </a:r>
            <a:r>
              <a:rPr lang="ru-RU" sz="1400" dirty="0" smtClean="0">
                <a:solidFill>
                  <a:srgbClr val="0070C0"/>
                </a:solidFill>
              </a:rPr>
              <a:t>). Финансирование - 12</a:t>
            </a:r>
            <a:r>
              <a:rPr lang="ru-RU" sz="1400" dirty="0">
                <a:solidFill>
                  <a:srgbClr val="0070C0"/>
                </a:solidFill>
              </a:rPr>
              <a:t> 800 р</a:t>
            </a:r>
            <a:r>
              <a:rPr lang="ru-RU" sz="1400" dirty="0" smtClean="0">
                <a:solidFill>
                  <a:srgbClr val="0070C0"/>
                </a:solidFill>
              </a:rPr>
              <a:t>.,   </a:t>
            </a:r>
            <a:r>
              <a:rPr lang="ru-RU" sz="1400" dirty="0" err="1">
                <a:solidFill>
                  <a:srgbClr val="0070C0"/>
                </a:solidFill>
              </a:rPr>
              <a:t>Тайтурским</a:t>
            </a:r>
            <a:r>
              <a:rPr lang="ru-RU" sz="1400" dirty="0">
                <a:solidFill>
                  <a:srgbClr val="0070C0"/>
                </a:solidFill>
              </a:rPr>
              <a:t> МО </a:t>
            </a:r>
            <a:r>
              <a:rPr lang="ru-RU" sz="1400" dirty="0" smtClean="0">
                <a:solidFill>
                  <a:srgbClr val="0070C0"/>
                </a:solidFill>
              </a:rPr>
              <a:t>выделены </a:t>
            </a:r>
            <a:r>
              <a:rPr lang="ru-RU" sz="1400" dirty="0">
                <a:solidFill>
                  <a:srgbClr val="0070C0"/>
                </a:solidFill>
              </a:rPr>
              <a:t>5 000 р. </a:t>
            </a:r>
            <a:r>
              <a:rPr lang="ru-RU" sz="1400" dirty="0" smtClean="0">
                <a:solidFill>
                  <a:srgbClr val="0070C0"/>
                </a:solidFill>
              </a:rPr>
              <a:t>на </a:t>
            </a:r>
            <a:r>
              <a:rPr lang="ru-RU" sz="1400" dirty="0">
                <a:solidFill>
                  <a:srgbClr val="0070C0"/>
                </a:solidFill>
              </a:rPr>
              <a:t>призы и 7 000 р. на питание.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279394"/>
            <a:ext cx="29523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- соревнования </a:t>
            </a:r>
            <a:r>
              <a:rPr lang="ru-RU" sz="1400" dirty="0">
                <a:solidFill>
                  <a:srgbClr val="0070C0"/>
                </a:solidFill>
              </a:rPr>
              <a:t>по доступным видам спорта среди инвалидов с детства и лиц с ограниченными </a:t>
            </a:r>
            <a:r>
              <a:rPr lang="ru-RU" sz="1400" dirty="0" smtClean="0">
                <a:solidFill>
                  <a:srgbClr val="0070C0"/>
                </a:solidFill>
              </a:rPr>
              <a:t>возможностями -  57 детей (</a:t>
            </a:r>
            <a:r>
              <a:rPr lang="ru-RU" sz="1400" dirty="0" err="1" smtClean="0">
                <a:solidFill>
                  <a:srgbClr val="0070C0"/>
                </a:solidFill>
              </a:rPr>
              <a:t>д.Буреть</a:t>
            </a:r>
            <a:r>
              <a:rPr lang="ru-RU" sz="1400" dirty="0" smtClean="0">
                <a:solidFill>
                  <a:srgbClr val="0070C0"/>
                </a:solidFill>
              </a:rPr>
              <a:t>, </a:t>
            </a:r>
            <a:r>
              <a:rPr lang="ru-RU" sz="1400" dirty="0" err="1" smtClean="0">
                <a:solidFill>
                  <a:srgbClr val="0070C0"/>
                </a:solidFill>
              </a:rPr>
              <a:t>п.Мишелевка</a:t>
            </a:r>
            <a:r>
              <a:rPr lang="ru-RU" sz="1400" dirty="0" smtClean="0">
                <a:solidFill>
                  <a:srgbClr val="0070C0"/>
                </a:solidFill>
              </a:rPr>
              <a:t>)  Финансирование -  </a:t>
            </a:r>
            <a:r>
              <a:rPr lang="ru-RU" sz="1400" dirty="0">
                <a:solidFill>
                  <a:srgbClr val="0070C0"/>
                </a:solidFill>
              </a:rPr>
              <a:t>2 960 рублей.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4777270"/>
            <a:ext cx="28803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70C0"/>
                </a:solidFill>
              </a:rPr>
              <a:t>- отборочные </a:t>
            </a:r>
            <a:r>
              <a:rPr lang="ru-RU" sz="1400" dirty="0">
                <a:solidFill>
                  <a:srgbClr val="0070C0"/>
                </a:solidFill>
              </a:rPr>
              <a:t>соревнования среди детей, находящихся в трудной жизненной ситуации </a:t>
            </a:r>
            <a:r>
              <a:rPr lang="ru-RU" sz="1400" dirty="0" smtClean="0">
                <a:solidFill>
                  <a:srgbClr val="0070C0"/>
                </a:solidFill>
              </a:rPr>
              <a:t>для </a:t>
            </a:r>
            <a:r>
              <a:rPr lang="ru-RU" sz="1400" dirty="0">
                <a:solidFill>
                  <a:srgbClr val="0070C0"/>
                </a:solidFill>
              </a:rPr>
              <a:t>участия в спартакиаде «Путь к успеху</a:t>
            </a:r>
            <a:r>
              <a:rPr lang="ru-RU" sz="1400" dirty="0" smtClean="0">
                <a:solidFill>
                  <a:srgbClr val="0070C0"/>
                </a:solidFill>
              </a:rPr>
              <a:t>» -  </a:t>
            </a:r>
            <a:r>
              <a:rPr lang="ru-RU" sz="1400" dirty="0">
                <a:solidFill>
                  <a:srgbClr val="0070C0"/>
                </a:solidFill>
              </a:rPr>
              <a:t>до 200 </a:t>
            </a:r>
            <a:r>
              <a:rPr lang="ru-RU" sz="1400" dirty="0" smtClean="0">
                <a:solidFill>
                  <a:srgbClr val="0070C0"/>
                </a:solidFill>
              </a:rPr>
              <a:t>детей общеобразовательных организаций района. </a:t>
            </a:r>
            <a:endParaRPr lang="ru-RU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6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32656"/>
            <a:ext cx="7903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Итоги летней кампании 2014 года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14338" name="Picture 2" descr="http://www.uoura.ru/images/stories/schoolvesti/1q1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08" y="1700808"/>
            <a:ext cx="2456000" cy="176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www.uoura.ru/images/stories/schoolvesti/1q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1159742"/>
            <a:ext cx="2376264" cy="17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ttp://www.uoura.ru/images/stories/schoolvesti/DSC0105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4941167"/>
            <a:ext cx="2372727" cy="170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www.uoura.ru/images/stories/schoolvesti/1q1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80894"/>
            <a:ext cx="2358297" cy="170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www.uoura.ru/images/stories/schoolvesti/%D0%B8%D1%89%D0%B5%D0%BC%20%D1%81%D0%BB%D0%B5%D0%B4%D1%8B%20%D0%BD%D0%B0%D1%88%D0%B8%D1%85%20%D0%BF%D1%80%D0%B5%D0%B4%D0%BA%D0%BE%D0%B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59" y="1628800"/>
            <a:ext cx="240074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://www.uoura.ru/images/stories/schoolvesti/024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832886"/>
            <a:ext cx="2400748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4258" y="2996952"/>
            <a:ext cx="29518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solidFill>
                  <a:srgbClr val="0070C0"/>
                </a:solidFill>
              </a:rPr>
              <a:t>Комитетом </a:t>
            </a:r>
            <a:r>
              <a:rPr lang="ru-RU" sz="1600" dirty="0">
                <a:solidFill>
                  <a:srgbClr val="0070C0"/>
                </a:solidFill>
              </a:rPr>
              <a:t>по образованию Усольского района оздоровлено и охвачено всеми формами летнего отдыха  детей школьного возраста – </a:t>
            </a:r>
            <a:r>
              <a:rPr lang="ru-RU" sz="1600" b="1" dirty="0">
                <a:solidFill>
                  <a:srgbClr val="0070C0"/>
                </a:solidFill>
              </a:rPr>
              <a:t>4324 </a:t>
            </a:r>
            <a:r>
              <a:rPr lang="ru-RU" sz="1600" b="1" dirty="0" smtClean="0">
                <a:solidFill>
                  <a:srgbClr val="0070C0"/>
                </a:solidFill>
              </a:rPr>
              <a:t>человека </a:t>
            </a:r>
          </a:p>
          <a:p>
            <a:pPr algn="ctr"/>
            <a:r>
              <a:rPr lang="ru-RU" sz="1600" dirty="0" smtClean="0">
                <a:solidFill>
                  <a:srgbClr val="0070C0"/>
                </a:solidFill>
              </a:rPr>
              <a:t>(</a:t>
            </a:r>
            <a:r>
              <a:rPr lang="ru-RU" sz="1600" dirty="0">
                <a:solidFill>
                  <a:srgbClr val="0070C0"/>
                </a:solidFill>
              </a:rPr>
              <a:t>охват детей</a:t>
            </a:r>
            <a:r>
              <a:rPr lang="ru-RU" sz="1600" b="1" dirty="0">
                <a:solidFill>
                  <a:srgbClr val="0070C0"/>
                </a:solidFill>
              </a:rPr>
              <a:t> – 88 </a:t>
            </a:r>
            <a:r>
              <a:rPr lang="ru-RU" sz="1600" b="1" dirty="0" smtClean="0">
                <a:solidFill>
                  <a:srgbClr val="0070C0"/>
                </a:solidFill>
              </a:rPr>
              <a:t>%</a:t>
            </a:r>
            <a:r>
              <a:rPr lang="ru-RU" sz="1600" dirty="0" smtClean="0">
                <a:solidFill>
                  <a:srgbClr val="0070C0"/>
                </a:solidFill>
              </a:rPr>
              <a:t>)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ES\Desktop\Оксана\Летний отдых и занятость\фотоматериалы\фотоотчет по лагерям\утренняя зарядка в лагере дневного пребыван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3205406"/>
            <a:ext cx="4464496" cy="35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5539" y="369530"/>
            <a:ext cx="898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Лагеря с дневным пребыванием детей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SES\Desktop\Оксана\Летний отдых и занятость\фотоматериалы\фотоотчет по лагерям\100_808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21" y="1124744"/>
            <a:ext cx="4464496" cy="350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1" y="1412776"/>
            <a:ext cx="44644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2015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году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будут открыты</a:t>
            </a:r>
          </a:p>
          <a:p>
            <a:pPr algn="ctr"/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17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лагерей </a:t>
            </a:r>
            <a:endParaRPr lang="ru-RU" altLang="ru-RU" sz="28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  <a:p>
            <a:pPr algn="ctr"/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 дневным пребыванием детей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5229200"/>
            <a:ext cx="28803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отдохнут </a:t>
            </a: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1040 школьников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" y="373396"/>
            <a:ext cx="9086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Лагеря с дневным пребыванием детей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57853" y="1234009"/>
            <a:ext cx="4572000" cy="7817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В программе каждого лагеря </a:t>
            </a:r>
            <a:r>
              <a:rPr lang="ru-RU" alt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предусмотрены:</a:t>
            </a:r>
          </a:p>
        </p:txBody>
      </p:sp>
      <p:pic>
        <p:nvPicPr>
          <p:cNvPr id="4098" name="Picture 2" descr="C:\Users\SES\Desktop\Все для конкурса\ФОТО лагеря\DSC006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622" y="2048018"/>
            <a:ext cx="2430915" cy="16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/>
        </p:nvGrpSpPr>
        <p:grpSpPr>
          <a:xfrm>
            <a:off x="283094" y="836712"/>
            <a:ext cx="3470645" cy="3537747"/>
            <a:chOff x="-1906277" y="2505072"/>
            <a:chExt cx="3470645" cy="353774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906277" y="5364508"/>
              <a:ext cx="2430915" cy="678311"/>
            </a:xfrm>
            <a:prstGeom prst="rect">
              <a:avLst/>
            </a:prstGeom>
            <a:solidFill>
              <a:srgbClr val="0099FF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76192" y="2505072"/>
              <a:ext cx="1488176" cy="67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0" rIns="33020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257751" y="3792159"/>
            <a:ext cx="2439973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Экскурсии, поездки в бассейн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01859" y="3213304"/>
            <a:ext cx="3470644" cy="3537747"/>
            <a:chOff x="-1906276" y="2505072"/>
            <a:chExt cx="3470644" cy="3537747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-1906276" y="5364508"/>
              <a:ext cx="2414738" cy="678311"/>
            </a:xfrm>
            <a:prstGeom prst="rect">
              <a:avLst/>
            </a:prstGeom>
            <a:solidFill>
              <a:srgbClr val="0099FF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76192" y="2505072"/>
              <a:ext cx="1488176" cy="67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0" rIns="33020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292759" y="6143064"/>
            <a:ext cx="2419266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Творческие мероприятия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101" name="Picture 5" descr="C:\Users\SES\Desktop\Оксана\Летний отдых и занятость\фотоматериалы\фотоотчет по лагерям\Спартакиад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3865" y="2022595"/>
            <a:ext cx="2414629" cy="16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Группа 17"/>
          <p:cNvGrpSpPr/>
          <p:nvPr/>
        </p:nvGrpSpPr>
        <p:grpSpPr>
          <a:xfrm>
            <a:off x="6175603" y="819382"/>
            <a:ext cx="3470645" cy="3537747"/>
            <a:chOff x="-1906277" y="2505072"/>
            <a:chExt cx="3470645" cy="3537747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-1906277" y="5364508"/>
              <a:ext cx="2414629" cy="678311"/>
            </a:xfrm>
            <a:prstGeom prst="rect">
              <a:avLst/>
            </a:prstGeom>
            <a:solidFill>
              <a:srgbClr val="0099FF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76192" y="2505072"/>
              <a:ext cx="1488176" cy="67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0" rIns="33020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6675753" y="3802524"/>
            <a:ext cx="1475084" cy="486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Спортивные </a:t>
            </a:r>
          </a:p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мероприятия</a:t>
            </a:r>
          </a:p>
        </p:txBody>
      </p:sp>
      <p:pic>
        <p:nvPicPr>
          <p:cNvPr id="4102" name="Picture 6" descr="C:\Users\SES\Desktop\Оксана\Летний отдых и занятость\фотоматериалы\фотоотчет по лагерям\100_803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603" y="4430267"/>
            <a:ext cx="2414629" cy="164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175603" y="3190746"/>
            <a:ext cx="3470645" cy="3537747"/>
            <a:chOff x="-1906277" y="2505072"/>
            <a:chExt cx="3470645" cy="3537747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-1906277" y="5364508"/>
              <a:ext cx="2414629" cy="678311"/>
            </a:xfrm>
            <a:prstGeom prst="rect">
              <a:avLst/>
            </a:prstGeom>
            <a:solidFill>
              <a:srgbClr val="0099FF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Прямоугольник 24"/>
            <p:cNvSpPr/>
            <p:nvPr/>
          </p:nvSpPr>
          <p:spPr>
            <a:xfrm>
              <a:off x="76192" y="2505072"/>
              <a:ext cx="1488176" cy="67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0" rIns="33020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5042242" y="6152408"/>
            <a:ext cx="4572000" cy="486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Работа кружков</a:t>
            </a:r>
          </a:p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и секций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103" name="Picture 7" descr="C:\Users\SES\Desktop\Оксана\Летний отдых и занятость\фотоматериалы\фотоотчет по лагерям\Стенгазета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730" y="3356992"/>
            <a:ext cx="2404580" cy="165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3300730" y="2149364"/>
            <a:ext cx="3470644" cy="3537747"/>
            <a:chOff x="-1906276" y="2505072"/>
            <a:chExt cx="3470644" cy="3537747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-1906276" y="5364508"/>
              <a:ext cx="2404580" cy="678311"/>
            </a:xfrm>
            <a:prstGeom prst="rect">
              <a:avLst/>
            </a:prstGeom>
            <a:solidFill>
              <a:srgbClr val="0099FF"/>
            </a:solidFill>
            <a:ln>
              <a:solidFill>
                <a:srgbClr val="0070C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Прямоугольник 29"/>
            <p:cNvSpPr/>
            <p:nvPr/>
          </p:nvSpPr>
          <p:spPr>
            <a:xfrm>
              <a:off x="76192" y="2505072"/>
              <a:ext cx="1488176" cy="6783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0" rIns="33020" bIns="0" numCol="1" spcCol="1270" anchor="ctr" anchorCtr="0">
              <a:noAutofit/>
            </a:bodyPr>
            <a:lstStyle/>
            <a:p>
              <a:pPr lvl="0" algn="l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600" kern="1200" dirty="0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3597630" y="5203300"/>
            <a:ext cx="1908086" cy="28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Проведение акций</a:t>
            </a:r>
            <a:endParaRPr lang="ru-RU" altLang="ru-RU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31" name="Стрелка вправо 30"/>
          <p:cNvSpPr/>
          <p:nvPr/>
        </p:nvSpPr>
        <p:spPr>
          <a:xfrm rot="2431462">
            <a:off x="4885599" y="2299089"/>
            <a:ext cx="978408" cy="393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8687763">
            <a:off x="3037260" y="2318953"/>
            <a:ext cx="978408" cy="4045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>
            <a:off x="4230950" y="2234896"/>
            <a:ext cx="41305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6" name="Picture 2" descr="Otdix Luchik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859" y="4443460"/>
            <a:ext cx="2412150" cy="164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45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40" y="548680"/>
            <a:ext cx="89867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Лагеря с дневным пребыванием детей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484784"/>
            <a:ext cx="5328592" cy="460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Из 1040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детей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-  83 %  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</a:rPr>
              <a:t>- дети, находящиеся в трудной жизненной ситуации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ctr"/>
            <a:endParaRPr lang="ru-RU" sz="2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- 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Дети из многодетных семей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159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чел.;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  Дети из неполных семей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153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чел.;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  Дети безработных родителей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81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чел.;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  Дети из малообеспеченных семей 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388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чел.;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  Дети -инвалиды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чел.;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  Опекаемые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49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чел.;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-  Дети, состоящие на различных видах учета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–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24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 чел.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4" name="Picture 4" descr="C:\Users\SES\Desktop\Оксана\Летний отдых и занятость\фотоматериалы\фотоотчет по лагерям\100_813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412776"/>
            <a:ext cx="3135004" cy="235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1329" y="3961202"/>
            <a:ext cx="3120602" cy="2355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933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Отдых в </a:t>
            </a:r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загородных</a:t>
            </a:r>
          </a:p>
          <a:p>
            <a:pPr algn="ctr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оздоровительных учреждениях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078956" y="1843088"/>
            <a:ext cx="2998787" cy="1601787"/>
            <a:chOff x="1997" y="1314"/>
            <a:chExt cx="1889" cy="1009"/>
          </a:xfrm>
        </p:grpSpPr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9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5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6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1" name="Freeform 7"/>
          <p:cNvSpPr>
            <a:spLocks/>
          </p:cNvSpPr>
          <p:nvPr/>
        </p:nvSpPr>
        <p:spPr bwMode="gray">
          <a:xfrm>
            <a:off x="2510631" y="3086100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3529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2242343" y="2032673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altLang="ru-RU" b="1" dirty="0" smtClean="0">
                <a:latin typeface="Times New Roman" pitchFamily="18" charset="0"/>
              </a:rPr>
              <a:t>Отдохнуло </a:t>
            </a:r>
            <a:endParaRPr lang="ru-RU" altLang="ru-RU" b="1" dirty="0">
              <a:latin typeface="Times New Roman" pitchFamily="18" charset="0"/>
            </a:endParaRPr>
          </a:p>
          <a:p>
            <a:pPr algn="ctr" eaLnBrk="0" hangingPunct="0"/>
            <a:r>
              <a:rPr lang="ru-RU" altLang="ru-RU" b="1" dirty="0">
                <a:latin typeface="Times New Roman" pitchFamily="18" charset="0"/>
              </a:rPr>
              <a:t>   </a:t>
            </a:r>
            <a:r>
              <a:rPr lang="ru-RU" altLang="ru-RU" b="1" dirty="0" smtClean="0">
                <a:latin typeface="Times New Roman" pitchFamily="18" charset="0"/>
              </a:rPr>
              <a:t>449 школьников, </a:t>
            </a:r>
            <a:endParaRPr lang="ru-RU" altLang="ru-RU" b="1" dirty="0">
              <a:latin typeface="Times New Roman" pitchFamily="18" charset="0"/>
            </a:endParaRPr>
          </a:p>
          <a:p>
            <a:pPr algn="ctr" eaLnBrk="0" hangingPunct="0"/>
            <a:r>
              <a:rPr lang="ru-RU" altLang="ru-RU" b="1" dirty="0">
                <a:latin typeface="Times New Roman" pitchFamily="18" charset="0"/>
              </a:rPr>
              <a:t>    в том числе:</a:t>
            </a:r>
            <a:endParaRPr lang="en-US" altLang="ru-RU" b="1" dirty="0">
              <a:latin typeface="Times New Roman" pitchFamily="18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23850" y="2852738"/>
            <a:ext cx="2286000" cy="230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488531" y="4327525"/>
            <a:ext cx="2286000" cy="23050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6588224" y="3008458"/>
            <a:ext cx="2286000" cy="227806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99CCFF"/>
                    </a:gs>
                    <a:gs pos="100000">
                      <a:srgbClr val="99CCFF">
                        <a:gamma/>
                        <a:tint val="27451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ru-RU" altLang="ru-RU">
              <a:latin typeface="Verdana" pitchFamily="34" charset="0"/>
            </a:endParaRPr>
          </a:p>
        </p:txBody>
      </p:sp>
      <p:sp>
        <p:nvSpPr>
          <p:cNvPr id="16" name="Freeform 20"/>
          <p:cNvSpPr>
            <a:spLocks/>
          </p:cNvSpPr>
          <p:nvPr/>
        </p:nvSpPr>
        <p:spPr bwMode="gray">
          <a:xfrm flipH="1">
            <a:off x="5760522" y="3121891"/>
            <a:ext cx="903287" cy="1241425"/>
          </a:xfrm>
          <a:custGeom>
            <a:avLst/>
            <a:gdLst>
              <a:gd name="T0" fmla="*/ 580 w 580"/>
              <a:gd name="T1" fmla="*/ 0 h 798"/>
              <a:gd name="T2" fmla="*/ 578 w 580"/>
              <a:gd name="T3" fmla="*/ 90 h 798"/>
              <a:gd name="T4" fmla="*/ 568 w 580"/>
              <a:gd name="T5" fmla="*/ 174 h 798"/>
              <a:gd name="T6" fmla="*/ 552 w 580"/>
              <a:gd name="T7" fmla="*/ 252 h 798"/>
              <a:gd name="T8" fmla="*/ 526 w 580"/>
              <a:gd name="T9" fmla="*/ 324 h 798"/>
              <a:gd name="T10" fmla="*/ 494 w 580"/>
              <a:gd name="T11" fmla="*/ 390 h 798"/>
              <a:gd name="T12" fmla="*/ 452 w 580"/>
              <a:gd name="T13" fmla="*/ 450 h 798"/>
              <a:gd name="T14" fmla="*/ 402 w 580"/>
              <a:gd name="T15" fmla="*/ 508 h 798"/>
              <a:gd name="T16" fmla="*/ 342 w 580"/>
              <a:gd name="T17" fmla="*/ 560 h 798"/>
              <a:gd name="T18" fmla="*/ 270 w 580"/>
              <a:gd name="T19" fmla="*/ 610 h 798"/>
              <a:gd name="T20" fmla="*/ 188 w 580"/>
              <a:gd name="T21" fmla="*/ 656 h 798"/>
              <a:gd name="T22" fmla="*/ 188 w 580"/>
              <a:gd name="T23" fmla="*/ 798 h 798"/>
              <a:gd name="T24" fmla="*/ 0 w 580"/>
              <a:gd name="T25" fmla="*/ 514 h 798"/>
              <a:gd name="T26" fmla="*/ 188 w 580"/>
              <a:gd name="T27" fmla="*/ 230 h 798"/>
              <a:gd name="T28" fmla="*/ 188 w 580"/>
              <a:gd name="T29" fmla="*/ 372 h 798"/>
              <a:gd name="T30" fmla="*/ 224 w 580"/>
              <a:gd name="T31" fmla="*/ 368 h 798"/>
              <a:gd name="T32" fmla="*/ 264 w 580"/>
              <a:gd name="T33" fmla="*/ 356 h 798"/>
              <a:gd name="T34" fmla="*/ 306 w 580"/>
              <a:gd name="T35" fmla="*/ 336 h 798"/>
              <a:gd name="T36" fmla="*/ 348 w 580"/>
              <a:gd name="T37" fmla="*/ 310 h 798"/>
              <a:gd name="T38" fmla="*/ 392 w 580"/>
              <a:gd name="T39" fmla="*/ 280 h 798"/>
              <a:gd name="T40" fmla="*/ 432 w 580"/>
              <a:gd name="T41" fmla="*/ 246 h 798"/>
              <a:gd name="T42" fmla="*/ 472 w 580"/>
              <a:gd name="T43" fmla="*/ 208 h 798"/>
              <a:gd name="T44" fmla="*/ 506 w 580"/>
              <a:gd name="T45" fmla="*/ 166 h 798"/>
              <a:gd name="T46" fmla="*/ 536 w 580"/>
              <a:gd name="T47" fmla="*/ 124 h 798"/>
              <a:gd name="T48" fmla="*/ 558 w 580"/>
              <a:gd name="T49" fmla="*/ 82 h 798"/>
              <a:gd name="T50" fmla="*/ 574 w 580"/>
              <a:gd name="T51" fmla="*/ 40 h 798"/>
              <a:gd name="T52" fmla="*/ 578 w 580"/>
              <a:gd name="T53" fmla="*/ 0 h 798"/>
              <a:gd name="T54" fmla="*/ 580 w 580"/>
              <a:gd name="T55" fmla="*/ 0 h 7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379341" y="3494087"/>
            <a:ext cx="504379" cy="792162"/>
          </a:xfrm>
          <a:prstGeom prst="downArrow">
            <a:avLst>
              <a:gd name="adj1" fmla="val 50000"/>
              <a:gd name="adj2" fmla="val 3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35111" y="3159125"/>
            <a:ext cx="166347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368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детей, находящихся 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в трудной жизненной ситуации</a:t>
            </a:r>
            <a:endParaRPr lang="en-US" alt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18705" y="4664442"/>
            <a:ext cx="18893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Дети работников бюджетных организаций – </a:t>
            </a: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48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детей</a:t>
            </a:r>
            <a:endParaRPr lang="ru-RU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96908" y="3439863"/>
            <a:ext cx="186863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Дети работников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не бюджетных </a:t>
            </a:r>
            <a:r>
              <a:rPr lang="ru-RU" altLang="ru-RU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организаций 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– </a:t>
            </a:r>
            <a:r>
              <a:rPr lang="ru-RU" alt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33</a:t>
            </a:r>
            <a:r>
              <a:rPr lang="ru-RU" alt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ребенка </a:t>
            </a:r>
            <a:endParaRPr lang="en-US" altLang="ru-RU" sz="20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Отдых в загородных</a:t>
            </a:r>
          </a:p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оздоровительных учреждениях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22004" y="1988840"/>
            <a:ext cx="4572000" cy="4435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Школьники отдыхали в следующих оздоровительных учреждениях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:</a:t>
            </a:r>
          </a:p>
          <a:p>
            <a:pPr algn="ctr">
              <a:lnSpc>
                <a:spcPct val="114000"/>
              </a:lnSpc>
            </a:pPr>
            <a:endParaRPr lang="ru-RU" alt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«Санаторий Усолье», </a:t>
            </a: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«Казачье войско», </a:t>
            </a: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база отдыха «Приморская», </a:t>
            </a: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«Юность», </a:t>
            </a: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«Байкальский дозор», </a:t>
            </a: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«Галактика», </a:t>
            </a: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«Сибирский первопроходец», </a:t>
            </a: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«Хвойный», </a:t>
            </a: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«Орлёнок», </a:t>
            </a: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«Твори добро», </a:t>
            </a:r>
          </a:p>
          <a:p>
            <a:pPr algn="ctr">
              <a:lnSpc>
                <a:spcPct val="114000"/>
              </a:lnSpc>
              <a:buFontTx/>
              <a:buChar char="-"/>
            </a:pPr>
            <a:r>
              <a:rPr lang="ru-RU" altLang="ru-RU" dirty="0">
                <a:solidFill>
                  <a:srgbClr val="0070C0"/>
                </a:solidFill>
                <a:latin typeface="Times New Roman" pitchFamily="18" charset="0"/>
              </a:rPr>
              <a:t>«Солнечный берег». </a:t>
            </a:r>
          </a:p>
        </p:txBody>
      </p:sp>
      <p:pic>
        <p:nvPicPr>
          <p:cNvPr id="4" name="Picture 4" descr="E:\УТЕС 09\IMG_38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169" y="2780927"/>
            <a:ext cx="2304256" cy="172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G_253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799648"/>
            <a:ext cx="2304256" cy="17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E:\фото ,,хвойный,,\IMG_099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336" y="4797152"/>
            <a:ext cx="2304256" cy="174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E:\PICT061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1024" y="4941168"/>
            <a:ext cx="2289448" cy="174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317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Отдых в загородных</a:t>
            </a:r>
          </a:p>
          <a:p>
            <a:pPr algn="ctr"/>
            <a:r>
              <a:rPr lang="ru-RU" altLang="ru-RU" sz="36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оздоровительных учреждениях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44824"/>
            <a:ext cx="7776864" cy="3250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</a:pP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В летних оздоровительных учреждениях по линии молодёжной политики отдохнуло </a:t>
            </a:r>
            <a:r>
              <a:rPr lang="ru-RU" alt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36 </a:t>
            </a:r>
            <a:r>
              <a:rPr lang="ru-RU" alt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школьников Усольского района:</a:t>
            </a:r>
            <a:endParaRPr lang="ru-RU" alt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Байкальский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первопроходец» (Большое </a:t>
            </a: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Г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олоустное) </a:t>
            </a: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–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4 </a:t>
            </a: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человека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;</a:t>
            </a:r>
          </a:p>
          <a:p>
            <a:pPr marL="342900" indent="-342900">
              <a:lnSpc>
                <a:spcPct val="114000"/>
              </a:lnSpc>
              <a:buAutoNum type="arabicPeriod"/>
            </a:pP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«Содружество» (о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Ольхон) – 5 человек;</a:t>
            </a:r>
            <a:endParaRPr lang="ru-RU" alt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3.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Байкальский дозор»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- 7 человек;</a:t>
            </a:r>
            <a:endParaRPr lang="ru-RU" alt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4.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«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Странник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Большое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Голоустное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2 человека;</a:t>
            </a:r>
            <a:endParaRPr lang="ru-RU" alt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5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  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Прикосновение к истокам» (Федяевский залив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2 человека;</a:t>
            </a:r>
            <a:endParaRPr lang="ru-RU" alt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6.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«</a:t>
            </a: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Огонь, вода, медные трубы» (Слюдянский район) –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7 человек;</a:t>
            </a:r>
            <a:endParaRPr lang="ru-RU" alt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7.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«</a:t>
            </a: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Иркутск – середина земли» -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2 человека;</a:t>
            </a:r>
            <a:endParaRPr lang="ru-RU" alt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8</a:t>
            </a: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Всероссийский </a:t>
            </a: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детский центр «Океан» -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6 человек;</a:t>
            </a:r>
            <a:endParaRPr lang="ru-RU" alt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  <a:p>
            <a:pPr>
              <a:lnSpc>
                <a:spcPct val="114000"/>
              </a:lnSpc>
            </a:pP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9</a:t>
            </a: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.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   </a:t>
            </a:r>
            <a:r>
              <a:rPr lang="ru-RU" alt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Всероссийский детский центр «Орлёнок» - </a:t>
            </a:r>
            <a:r>
              <a:rPr lang="ru-RU" alt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</a:rPr>
              <a:t>1 человек. </a:t>
            </a:r>
            <a:endParaRPr lang="ru-RU" alt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" name="Picture 7" descr="E:\фото ,,хвойный,,\IMG_097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737" y="5301208"/>
            <a:ext cx="1837655" cy="137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E:\PICT053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5391874"/>
            <a:ext cx="1723800" cy="12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E:\PICT054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5400525"/>
            <a:ext cx="1598149" cy="127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:\Фото о детях\летний отдых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5383223"/>
            <a:ext cx="1571217" cy="129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Documents and Settings\Администратор\Мои документы\Новая папка\SANY1633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4914416"/>
            <a:ext cx="1323256" cy="1764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8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8158" y="1340769"/>
            <a:ext cx="4080305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01392" y="34203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Трудоустройство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677" y="166127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Всего в летние каникулы 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2014 </a:t>
            </a:r>
            <a:r>
              <a:rPr lang="ru-RU" alt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года было трудоустроено </a:t>
            </a:r>
            <a:r>
              <a:rPr lang="ru-RU" alt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340</a:t>
            </a:r>
            <a:r>
              <a:rPr lang="ru-RU" alt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 несовершеннолетних. </a:t>
            </a:r>
            <a:endParaRPr lang="ru-RU" alt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6" name="Picture 2" descr="C:\Users\SES\Desktop\Оксана\Летний отдых и занятость\трудоустройство 2014\фото бригады Холмушино\Фото059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33" y="3356992"/>
            <a:ext cx="40534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22310" y="49411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290 детей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трудоустроены от Комитета по образованию и ЦЗН</a:t>
            </a:r>
          </a:p>
          <a:p>
            <a:pPr algn="ctr"/>
            <a:r>
              <a:rPr lang="ru-RU" alt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50 детей </a:t>
            </a:r>
            <a:r>
              <a:rPr lang="ru-RU" alt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– от администраций муниципальных образований и ЦЗН </a:t>
            </a:r>
            <a:endParaRPr lang="ru-RU" altLang="ru-RU" dirty="0">
              <a:solidFill>
                <a:schemeClr val="bg2">
                  <a:lumMod val="50000"/>
                </a:schemeClr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1468</TotalTime>
  <Words>1179</Words>
  <Application>Microsoft Office PowerPoint</Application>
  <PresentationFormat>Экран (4:3)</PresentationFormat>
  <Paragraphs>172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Строилова Е. С.</dc:creator>
  <cp:lastModifiedBy>Кирилюк К. А.</cp:lastModifiedBy>
  <cp:revision>122</cp:revision>
  <dcterms:created xsi:type="dcterms:W3CDTF">2014-09-07T23:21:42Z</dcterms:created>
  <dcterms:modified xsi:type="dcterms:W3CDTF">2015-04-30T02:38:50Z</dcterms:modified>
</cp:coreProperties>
</file>