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1" r:id="rId2"/>
    <p:sldId id="256" r:id="rId3"/>
    <p:sldId id="26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6" r:id="rId12"/>
    <p:sldId id="268" r:id="rId13"/>
    <p:sldId id="269" r:id="rId14"/>
    <p:sldId id="295" r:id="rId15"/>
    <p:sldId id="286" r:id="rId16"/>
    <p:sldId id="287" r:id="rId17"/>
    <p:sldId id="285" r:id="rId18"/>
    <p:sldId id="283" r:id="rId19"/>
    <p:sldId id="284" r:id="rId20"/>
    <p:sldId id="282" r:id="rId21"/>
    <p:sldId id="281" r:id="rId22"/>
    <p:sldId id="270" r:id="rId23"/>
    <p:sldId id="280" r:id="rId24"/>
    <p:sldId id="279" r:id="rId25"/>
    <p:sldId id="278" r:id="rId26"/>
    <p:sldId id="277" r:id="rId27"/>
    <p:sldId id="276" r:id="rId28"/>
    <p:sldId id="291" r:id="rId29"/>
    <p:sldId id="288" r:id="rId30"/>
    <p:sldId id="289" r:id="rId31"/>
    <p:sldId id="290" r:id="rId32"/>
    <p:sldId id="292" r:id="rId33"/>
    <p:sldId id="294" r:id="rId34"/>
    <p:sldId id="293" r:id="rId35"/>
    <p:sldId id="275" r:id="rId36"/>
    <p:sldId id="274" r:id="rId37"/>
    <p:sldId id="273" r:id="rId38"/>
    <p:sldId id="272" r:id="rId39"/>
    <p:sldId id="271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33CBB-2819-4443-A111-058E9195D5E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80DD-0C6A-4230-9F94-1AFBB44AB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1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F9D2-3F88-43BA-BBC3-649B1ACE8AF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70EE7-C81F-4DE6-AF89-EC13503B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6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0EE7-C81F-4DE6-AF89-EC13503B64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Социально-психологическое тестирование в школах </a:t>
            </a:r>
          </a:p>
          <a:p>
            <a:pPr marL="0" indent="0" algn="ctr">
              <a:buNone/>
            </a:pPr>
            <a:r>
              <a:rPr lang="ru-RU" sz="4000" b="1" dirty="0" err="1" smtClean="0"/>
              <a:t>Усольского</a:t>
            </a:r>
            <a:r>
              <a:rPr lang="ru-RU" sz="4000" b="1" dirty="0" smtClean="0"/>
              <a:t> района в 2017-2018 </a:t>
            </a:r>
            <a:r>
              <a:rPr lang="ru-RU" sz="4000" b="1" dirty="0" err="1" smtClean="0"/>
              <a:t>уч.г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413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Медицинский осмотр в рамках СПТ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74653"/>
              </p:ext>
            </p:extLst>
          </p:nvPr>
        </p:nvGraphicFramePr>
        <p:xfrm>
          <a:off x="899592" y="1844824"/>
          <a:ext cx="6984775" cy="3600401"/>
        </p:xfrm>
        <a:graphic>
          <a:graphicData uri="http://schemas.openxmlformats.org/drawingml/2006/table">
            <a:tbl>
              <a:tblPr firstRow="1" firstCol="1" bandRow="1"/>
              <a:tblGrid>
                <a:gridCol w="2336392"/>
                <a:gridCol w="1549461"/>
                <a:gridCol w="1549461"/>
                <a:gridCol w="1549461"/>
              </a:tblGrid>
              <a:tr h="6000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Дали согласия на мед осмотр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в возрасте: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15 лет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старше 15 лет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Медицинский осмотр в рамках СПТ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41843"/>
              </p:ext>
            </p:extLst>
          </p:nvPr>
        </p:nvGraphicFramePr>
        <p:xfrm>
          <a:off x="1619672" y="1556792"/>
          <a:ext cx="6696744" cy="4562793"/>
        </p:xfrm>
        <a:graphic>
          <a:graphicData uri="http://schemas.openxmlformats.org/drawingml/2006/table">
            <a:tbl>
              <a:tblPr firstRow="1" firstCol="1" bandRow="1"/>
              <a:tblGrid>
                <a:gridCol w="462120"/>
                <a:gridCol w="3287121"/>
                <a:gridCol w="1291319"/>
                <a:gridCol w="1656184"/>
              </a:tblGrid>
              <a:tr h="54311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ОО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Количество обучающихся, давших согласие на медицинский осмотр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возрасте от 13 до 15 лет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возрасте старше 15 лет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Белореченский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лицей»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«Белая СОШ»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Белореченская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Большееланская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Буретская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Мальтинская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«Мишелевская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«Новожилкинская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«Новомальтинская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«СОШ № 20» (ЦДС)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«СОШ № 6» (п.Железнодорожный)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«СОШ № 7» (с.Сосновка)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«Тайтурская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«Тельминская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«Тальянская СОШ»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«Биликтуйская ООШ»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«Хайтинская ООШ»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«Холмушинская ООШ»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282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97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Акты от школ сданы в ОГБУЗ «</a:t>
            </a:r>
            <a:r>
              <a:rPr lang="ru-RU" sz="3200" dirty="0" err="1" smtClean="0"/>
              <a:t>Усольская</a:t>
            </a:r>
            <a:r>
              <a:rPr lang="ru-RU" sz="3200" dirty="0" smtClean="0"/>
              <a:t> ОПБ»</a:t>
            </a:r>
            <a:endParaRPr lang="ru-RU" sz="3200" dirty="0"/>
          </a:p>
        </p:txBody>
      </p:sp>
      <p:pic>
        <p:nvPicPr>
          <p:cNvPr id="4" name="Объект 3" descr="C:\Users\VEN\Desktop\111\photo_2017-11-08_13-15-1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82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\Desktop\111\photo_2017-11-08_13-14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3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1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dirty="0" smtClean="0"/>
              <a:t>Типичные замечания по заполнению актов, которые передавали в Комитет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 smtClean="0"/>
              <a:t>Замечаний нет в МБОУ «</a:t>
            </a:r>
            <a:r>
              <a:rPr lang="ru-RU" dirty="0" err="1" smtClean="0"/>
              <a:t>Мальтинская</a:t>
            </a:r>
            <a:r>
              <a:rPr lang="ru-RU" dirty="0" smtClean="0"/>
              <a:t> СОШ» и МБОУ «</a:t>
            </a:r>
            <a:r>
              <a:rPr lang="ru-RU" dirty="0" err="1" smtClean="0"/>
              <a:t>Хайтинская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0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1. </a:t>
            </a:r>
            <a:r>
              <a:rPr lang="ru-RU" sz="2200" dirty="0" smtClean="0"/>
              <a:t>Убираем пустые строки и подстрочники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VEN\Desktop\ФОТО\photo_2017-11-08_13-14-18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20800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2. </a:t>
            </a:r>
            <a:r>
              <a:rPr lang="ru-RU" sz="2700" dirty="0" smtClean="0"/>
              <a:t>Человек уволился, вкладываем дополнения к акту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VEN\Desktop\ФОТО\photo_2017-11-08_13-14-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4" y="1628800"/>
            <a:ext cx="887614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3. </a:t>
            </a:r>
            <a:r>
              <a:rPr lang="ru-RU" sz="3100" dirty="0" smtClean="0"/>
              <a:t>Передается на хранение не количество согласий, а количество пакетов.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VEN\Desktop\ФОТО\photo_2017-11-08_13-14-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8479617" cy="47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3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Столбец</a:t>
            </a:r>
            <a:r>
              <a:rPr lang="ru-RU" sz="2000" dirty="0"/>
              <a:t> </a:t>
            </a:r>
            <a:r>
              <a:rPr lang="ru-RU" sz="2000" dirty="0" smtClean="0"/>
              <a:t>- 1;</a:t>
            </a:r>
          </a:p>
          <a:p>
            <a:r>
              <a:rPr lang="ru-RU" sz="2000" dirty="0" smtClean="0"/>
              <a:t>Столбец – 3;</a:t>
            </a:r>
          </a:p>
          <a:p>
            <a:r>
              <a:rPr lang="ru-RU" sz="2000" dirty="0" smtClean="0"/>
              <a:t>Столбец – 4.</a:t>
            </a:r>
          </a:p>
          <a:p>
            <a:endParaRPr lang="ru-RU" sz="2400" dirty="0"/>
          </a:p>
        </p:txBody>
      </p:sp>
      <p:pic>
        <p:nvPicPr>
          <p:cNvPr id="5122" name="Picture 2" descr="C:\Users\VEN\Desktop\ФОТО\photo_2017-11-08_13-14-16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905"/>
            <a:ext cx="5884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5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Документ не подписан </a:t>
            </a:r>
          </a:p>
          <a:p>
            <a:pPr marL="0" indent="0">
              <a:buNone/>
            </a:pPr>
            <a:r>
              <a:rPr lang="ru-RU" sz="2000" dirty="0" smtClean="0"/>
              <a:t>руководителем;</a:t>
            </a:r>
          </a:p>
          <a:p>
            <a:pPr>
              <a:buFontTx/>
              <a:buChar char="-"/>
            </a:pPr>
            <a:r>
              <a:rPr lang="ru-RU" sz="2000" dirty="0" smtClean="0"/>
              <a:t>Не указан исполнитель;</a:t>
            </a:r>
          </a:p>
          <a:p>
            <a:pPr>
              <a:buFontTx/>
              <a:buChar char="-"/>
            </a:pPr>
            <a:r>
              <a:rPr lang="ru-RU" sz="2000" dirty="0" smtClean="0"/>
              <a:t>Столбец 1 не заполнен;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6" name="Picture 2" descr="C:\Users\VEN\Desktop\ФОТО\photo_2017-11-08_13-14-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576064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- приказа 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РФ от 16 июня 2014 г. № 658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- распоряжения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Иркутской области от 2 августа 2017 года № 465-мр «О проведении социально-психологического тестирования обучающихся образовательных организаций Иркутской области в 2017-2018 учебном году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- письма </a:t>
            </a:r>
            <a:r>
              <a:rPr lang="ru-RU" dirty="0">
                <a:solidFill>
                  <a:schemeClr val="tx1"/>
                </a:solidFill>
              </a:rPr>
              <a:t>государственного казенного учреждения Иркутской области «Центр психолого-педагогической, медицинской  и социальной помощи, профилактики, реабилитации и коррекции»  № 05-23/135 от 30.08.2017г. «О проведении социально-психологического тестирования обучающихся в общеобразовательных организаций Иркутской области в 2017-2018 </a:t>
            </a:r>
            <a:r>
              <a:rPr lang="ru-RU" dirty="0" smtClean="0">
                <a:solidFill>
                  <a:schemeClr val="tx1"/>
                </a:solidFill>
              </a:rPr>
              <a:t>уч. </a:t>
            </a:r>
            <a:r>
              <a:rPr lang="ru-RU" dirty="0">
                <a:solidFill>
                  <a:schemeClr val="tx1"/>
                </a:solidFill>
              </a:rPr>
              <a:t>году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- приказа Комитета по образованию МР УРМО № 336 от  06.09.2017 г. «О проведении социально-психологического тестирования обучающихся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7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Акт правильно </a:t>
            </a:r>
          </a:p>
          <a:p>
            <a:pPr marL="0" indent="0">
              <a:buNone/>
            </a:pPr>
            <a:r>
              <a:rPr lang="ru-RU" sz="2400" dirty="0" smtClean="0"/>
              <a:t>сделан</a:t>
            </a:r>
            <a:endParaRPr lang="ru-RU" sz="2400" dirty="0"/>
          </a:p>
        </p:txBody>
      </p:sp>
      <p:pic>
        <p:nvPicPr>
          <p:cNvPr id="4098" name="Picture 2" descr="C:\Users\VEN\Desktop\ФОТО\photo_2017-11-08_13-14-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7. </a:t>
            </a:r>
            <a:r>
              <a:rPr lang="ru-RU" sz="2700" dirty="0" smtClean="0"/>
              <a:t>% по категориям от общего количества отказавшихся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EN\Desktop\ФОТО\photo_2017-11-08_13-14-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196752"/>
            <a:ext cx="8208912" cy="5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Хорошо заполнено</a:t>
            </a:r>
          </a:p>
          <a:p>
            <a:pPr marL="0" indent="0">
              <a:buNone/>
            </a:pPr>
            <a:r>
              <a:rPr lang="ru-RU" sz="2400" dirty="0" smtClean="0"/>
              <a:t>(без подстрочников, </a:t>
            </a:r>
          </a:p>
          <a:p>
            <a:pPr marL="0" indent="0">
              <a:buNone/>
            </a:pPr>
            <a:r>
              <a:rPr lang="ru-RU" sz="2400" dirty="0" smtClean="0"/>
              <a:t>директор, </a:t>
            </a:r>
          </a:p>
          <a:p>
            <a:pPr marL="0" indent="0">
              <a:buNone/>
            </a:pPr>
            <a:r>
              <a:rPr lang="ru-RU" sz="2400" dirty="0" smtClean="0"/>
              <a:t>исполнитель)</a:t>
            </a:r>
            <a:endParaRPr lang="ru-RU" sz="2400" dirty="0"/>
          </a:p>
        </p:txBody>
      </p:sp>
      <p:pic>
        <p:nvPicPr>
          <p:cNvPr id="1026" name="Picture 2" descr="C:\Users\VEN\Desktop\ФОТО\photo_2017-11-08_13-14-13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16632"/>
            <a:ext cx="4777880" cy="65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3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9. </a:t>
            </a:r>
            <a:r>
              <a:rPr lang="ru-RU" sz="2700" dirty="0" smtClean="0"/>
              <a:t>Таблицу и  подпись руководителя подтягиваем на 1 лист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EN\Desktop\ФОТО\photo_2017-11-08_13-14-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00808"/>
            <a:ext cx="8044873" cy="39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4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10. </a:t>
            </a:r>
            <a:r>
              <a:rPr lang="ru-RU" sz="1600" dirty="0" smtClean="0"/>
              <a:t>Столбец 1 Заполнить </a:t>
            </a:r>
            <a:endParaRPr lang="ru-RU" sz="1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718124" cy="62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0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11. </a:t>
            </a:r>
            <a:r>
              <a:rPr lang="ru-RU" sz="2000" dirty="0" smtClean="0"/>
              <a:t>Лишнее убираем (номера страниц, Приложения и </a:t>
            </a:r>
            <a:r>
              <a:rPr lang="ru-RU" sz="2000" dirty="0" err="1" smtClean="0"/>
              <a:t>пр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VEN\AppData\Local\Temp\photo_2017-11-08_13-50-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52937" y="-444300"/>
            <a:ext cx="4774182" cy="80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1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12. </a:t>
            </a:r>
            <a:r>
              <a:rPr lang="ru-RU" sz="2000" dirty="0" smtClean="0"/>
              <a:t>Передается одному лицу, а за  хранение отвечает другой человек.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VEN\AppData\Local\Temp\photo_2017-11-08_13-50-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12776"/>
            <a:ext cx="7416824" cy="51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8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13. </a:t>
            </a:r>
            <a:r>
              <a:rPr lang="ru-RU" sz="1800" dirty="0" smtClean="0"/>
              <a:t>МБОУ «</a:t>
            </a:r>
            <a:r>
              <a:rPr lang="ru-RU" sz="2200" dirty="0" err="1" smtClean="0"/>
              <a:t>Тельминская</a:t>
            </a:r>
            <a:r>
              <a:rPr lang="ru-RU" sz="2200" dirty="0" smtClean="0"/>
              <a:t> СОШ» – не муниципальный орган, название школы вписать чуть ниже</a:t>
            </a:r>
            <a:endParaRPr lang="ru-RU" sz="2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276872"/>
            <a:ext cx="7411251" cy="336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5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14. Сведения о школе заполняются в строке ниже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VEN\AppData\Local\Temp\photo_2017-11-08_13-49-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49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15. </a:t>
            </a:r>
            <a:r>
              <a:rPr lang="ru-RU" sz="2200" dirty="0" smtClean="0"/>
              <a:t>Передается – директору, а отвечает за хранение – соц. педагог, должности , запятые (после ФИО, перед должностью).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63552" y="752872"/>
            <a:ext cx="4391472" cy="585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Приняли участие в СПТ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10624"/>
              </p:ext>
            </p:extLst>
          </p:nvPr>
        </p:nvGraphicFramePr>
        <p:xfrm>
          <a:off x="1187624" y="1700805"/>
          <a:ext cx="6768751" cy="2666445"/>
        </p:xfrm>
        <a:graphic>
          <a:graphicData uri="http://schemas.openxmlformats.org/drawingml/2006/table">
            <a:tbl>
              <a:tblPr firstRow="1" firstCol="1" bandRow="1"/>
              <a:tblGrid>
                <a:gridCol w="1841745"/>
                <a:gridCol w="4927006"/>
              </a:tblGrid>
              <a:tr h="576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школ принявших участие в СПТ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45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16. </a:t>
            </a:r>
            <a:r>
              <a:rPr lang="ru-RU" sz="3100" dirty="0" smtClean="0"/>
              <a:t>В «шапку» внести название школы</a:t>
            </a:r>
            <a:endParaRPr lang="ru-RU" sz="31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5"/>
          <a:stretch/>
        </p:blipFill>
        <p:spPr bwMode="auto">
          <a:xfrm>
            <a:off x="1331640" y="2204864"/>
            <a:ext cx="6674909" cy="37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0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17. </a:t>
            </a:r>
            <a:r>
              <a:rPr lang="ru-RU" sz="2000" dirty="0" smtClean="0"/>
              <a:t>Ответственное лицо – директор, значит в приказе № 117/1 тоже директор??</a:t>
            </a:r>
            <a:endParaRPr lang="ru-RU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340768"/>
            <a:ext cx="4593882" cy="53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96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18. </a:t>
            </a:r>
            <a:r>
              <a:rPr lang="ru-RU" sz="2700" dirty="0" smtClean="0"/>
              <a:t>Единый шрифт всего документа</a:t>
            </a:r>
            <a:endParaRPr lang="ru-RU" sz="27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204864"/>
            <a:ext cx="6408712" cy="39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81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19. </a:t>
            </a:r>
            <a:r>
              <a:rPr lang="ru-RU" sz="2700" dirty="0" smtClean="0"/>
              <a:t>Нет подписи ответственного лица.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Подписи членов комиссии.</a:t>
            </a:r>
            <a:endParaRPr lang="ru-RU" sz="27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664" y="2708920"/>
            <a:ext cx="7323668" cy="26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79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pPr algn="l"/>
            <a:r>
              <a:rPr lang="ru-RU" dirty="0" smtClean="0"/>
              <a:t>20. </a:t>
            </a:r>
            <a:br>
              <a:rPr lang="ru-RU" dirty="0" smtClean="0"/>
            </a:br>
            <a:r>
              <a:rPr lang="ru-RU" sz="2400" dirty="0" smtClean="0">
                <a:solidFill>
                  <a:prstClr val="black"/>
                </a:solidFill>
              </a:rPr>
              <a:t>Скан </a:t>
            </a:r>
            <a:r>
              <a:rPr lang="ru-RU" sz="2400" dirty="0">
                <a:solidFill>
                  <a:prstClr val="black"/>
                </a:solidFill>
              </a:rPr>
              <a:t>тоже можно</a:t>
            </a:r>
            <a:r>
              <a:rPr lang="ru-RU" sz="2400" dirty="0" smtClean="0">
                <a:solidFill>
                  <a:prstClr val="black"/>
                </a:solidFill>
              </a:rPr>
              <a:t>!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Но, заполнить столбец 1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и вписать исполнителя,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с указанием контактного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телефона.</a:t>
            </a:r>
            <a:endParaRPr lang="ru-RU" sz="24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620688"/>
            <a:ext cx="4417679" cy="559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41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согласий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Не хватает согласий на </a:t>
            </a:r>
            <a:r>
              <a:rPr lang="ru-RU" dirty="0" err="1" smtClean="0"/>
              <a:t>мед.осмотр</a:t>
            </a:r>
            <a:endParaRPr lang="ru-RU" dirty="0" smtClean="0"/>
          </a:p>
          <a:p>
            <a:r>
              <a:rPr lang="ru-RU" dirty="0" smtClean="0"/>
              <a:t>2. Отказы от </a:t>
            </a:r>
            <a:r>
              <a:rPr lang="ru-RU" dirty="0" err="1" smtClean="0"/>
              <a:t>мед.осмотра</a:t>
            </a:r>
            <a:r>
              <a:rPr lang="ru-RU" dirty="0" smtClean="0"/>
              <a:t> хранятся в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6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VEN\Desktop\ФОТО\photo_2017-11-08_13-14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610681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17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VEN\Desktop\ФОТО\photo_2017-11-08_13-14-21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673" y="1320799"/>
            <a:ext cx="6687128" cy="47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9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VEN\Desktop\ФОТО\photo_2017-11-08_13-14-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055" y="1422400"/>
            <a:ext cx="6610254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64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VEN\Desktop\ФОТО\photo_2017-11-08_13-14-20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9273" y="1708727"/>
            <a:ext cx="6250036" cy="44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Общее количество обучающихся принявших участие в СПТ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68462"/>
              </p:ext>
            </p:extLst>
          </p:nvPr>
        </p:nvGraphicFramePr>
        <p:xfrm>
          <a:off x="827585" y="1700806"/>
          <a:ext cx="7704854" cy="4536505"/>
        </p:xfrm>
        <a:graphic>
          <a:graphicData uri="http://schemas.openxmlformats.org/drawingml/2006/table">
            <a:tbl>
              <a:tblPr firstRow="1" firstCol="1" bandRow="1"/>
              <a:tblGrid>
                <a:gridCol w="1638218"/>
                <a:gridCol w="1516659"/>
                <a:gridCol w="1516659"/>
                <a:gridCol w="1516659"/>
                <a:gridCol w="1516659"/>
              </a:tblGrid>
              <a:tr h="158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обучающихся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Подлежало СПТ (% от общего количества обучающихся)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Прошли СПТ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от числа подлежащих СПТ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1783 чел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(35 %)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1153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1689 чел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(31 %)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926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1723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1107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16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73289"/>
              </p:ext>
            </p:extLst>
          </p:nvPr>
        </p:nvGraphicFramePr>
        <p:xfrm>
          <a:off x="467544" y="548692"/>
          <a:ext cx="8064895" cy="6574678"/>
        </p:xfrm>
        <a:graphic>
          <a:graphicData uri="http://schemas.openxmlformats.org/drawingml/2006/table">
            <a:tbl>
              <a:tblPr firstRow="1" firstCol="1" bandRow="1"/>
              <a:tblGrid>
                <a:gridCol w="3933740"/>
                <a:gridCol w="1611766"/>
                <a:gridCol w="919013"/>
                <a:gridCol w="1600376"/>
              </a:tblGrid>
              <a:tr h="1354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количество обучающихся подлежащих тестированию,  в возрасте от 13 лет и старше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Приняли участие в тестировании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принявших участие в тестировании, от общего количества обучающихся в возрасте от 13 лет и старше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Белореченский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лицей»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«Белая СОШ»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Белореченская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Большееланская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Буретская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«Мальтинская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«Мишелевская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Новожилкинская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«Новомальтинская СОШ»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«Раздольинская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20» (ЦДС)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6» 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п.Железнодорожный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7» (с.Сосновка)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«Тайтурская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«Тальянская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«Тельминская СОШ»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«Биликтуйская ООШ»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«Хайтинская ООШ»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«Холмушинская ООШ»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34" marR="40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1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приняли участие в тестировании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462839"/>
              </p:ext>
            </p:extLst>
          </p:nvPr>
        </p:nvGraphicFramePr>
        <p:xfrm>
          <a:off x="539552" y="1772816"/>
          <a:ext cx="7992887" cy="3458532"/>
        </p:xfrm>
        <a:graphic>
          <a:graphicData uri="http://schemas.openxmlformats.org/drawingml/2006/table">
            <a:tbl>
              <a:tblPr firstRow="1" firstCol="1" bandRow="1"/>
              <a:tblGrid>
                <a:gridCol w="1699459"/>
                <a:gridCol w="1573357"/>
                <a:gridCol w="1573357"/>
                <a:gridCol w="1573357"/>
                <a:gridCol w="1573357"/>
              </a:tblGrid>
              <a:tr h="619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 обучающихся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болезни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отказ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82606"/>
              </p:ext>
            </p:extLst>
          </p:nvPr>
        </p:nvGraphicFramePr>
        <p:xfrm>
          <a:off x="971601" y="354829"/>
          <a:ext cx="7344815" cy="6001897"/>
        </p:xfrm>
        <a:graphic>
          <a:graphicData uri="http://schemas.openxmlformats.org/drawingml/2006/table">
            <a:tbl>
              <a:tblPr firstRow="1" firstCol="1" bandRow="1"/>
              <a:tblGrid>
                <a:gridCol w="2952327"/>
                <a:gridCol w="985292"/>
                <a:gridCol w="670892"/>
                <a:gridCol w="576064"/>
                <a:gridCol w="720080"/>
                <a:gridCol w="864096"/>
                <a:gridCol w="576064"/>
              </a:tblGrid>
              <a:tr h="1611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учащихся не приняли участие в тестировании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от количества подлежащих тестированию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по причине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болезнь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отказ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отказ во время тестирования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Белореченский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лицей»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«Белая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33%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Белореченская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45%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Большееланская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27%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Буретская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64%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Мальтинская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Мишелевская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22%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«Новожилкинская СОШ»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23%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«Новомальтинская СОШ»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45%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«Раздольинская СОШ»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85%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20» (ЦДС)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32%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6» (п.Железнодорожный)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80%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«СОШ № 7» (с.Сосновка)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50%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«Тайтурская СОШ»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52%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«Тальянская СОШ»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23%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«Тельминская СОШ»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37 %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«Биликтуйская ООШ»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«Хайтинская ООШ»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«Холмушинская ООШ»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31%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36%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4" marR="52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24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Подтвердили факт потребления  наркотических веществ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16910"/>
              </p:ext>
            </p:extLst>
          </p:nvPr>
        </p:nvGraphicFramePr>
        <p:xfrm>
          <a:off x="899592" y="1988840"/>
          <a:ext cx="7344814" cy="3846544"/>
        </p:xfrm>
        <a:graphic>
          <a:graphicData uri="http://schemas.openxmlformats.org/drawingml/2006/table">
            <a:tbl>
              <a:tblPr firstRow="1" firstCol="1" bandRow="1"/>
              <a:tblGrid>
                <a:gridCol w="1561666"/>
                <a:gridCol w="1445787"/>
                <a:gridCol w="1445787"/>
                <a:gridCol w="1445787"/>
                <a:gridCol w="1445787"/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подтвердили факт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в возрасте: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15 лет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старше 15 лет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Белая –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Белореченск – 5 Мишелевка –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Тельма - 2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Белая –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Белореченск –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Большая Елань –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Тальяны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- 1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1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Медицинский осмотр в рамках 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Количество обучающихся давших согласие на проведение медицинского осмотра оставило 762 человека, что составляет 69% от количества принявших участие в тестировании и 44 % от количества подлежащих тестированию.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Родители и обучающиеся МБОУ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Раздольинская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СОШ» написали отказы от проведения медицинского осмотра, в рамках социально-психологического тестирования.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44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1267</Words>
  <Application>Microsoft Office PowerPoint</Application>
  <PresentationFormat>Экран (4:3)</PresentationFormat>
  <Paragraphs>464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Приняли участие в СПТ  </vt:lpstr>
      <vt:lpstr>Общее количество обучающихся принявших участие в СПТ</vt:lpstr>
      <vt:lpstr>Презентация PowerPoint</vt:lpstr>
      <vt:lpstr>Не приняли участие в тестировании </vt:lpstr>
      <vt:lpstr>Презентация PowerPoint</vt:lpstr>
      <vt:lpstr>Подтвердили факт потребления  наркотических веществ </vt:lpstr>
      <vt:lpstr>Медицинский осмотр в рамках СПТ</vt:lpstr>
      <vt:lpstr>Медицинский осмотр в рамках СПТ</vt:lpstr>
      <vt:lpstr>Медицинский осмотр в рамках СПТ</vt:lpstr>
      <vt:lpstr>Акты от школ сданы в ОГБУЗ «Усольская ОПБ»</vt:lpstr>
      <vt:lpstr>Презентация PowerPoint</vt:lpstr>
      <vt:lpstr>Типичные замечания по заполнению актов, которые передавали в Комитет</vt:lpstr>
      <vt:lpstr>1. Убираем пустые строки и подстрочники</vt:lpstr>
      <vt:lpstr>2. Человек уволился, вкладываем дополнения к акту</vt:lpstr>
      <vt:lpstr>3. Передается на хранение не количество согласий, а количество пакетов.</vt:lpstr>
      <vt:lpstr>4.</vt:lpstr>
      <vt:lpstr>5.</vt:lpstr>
      <vt:lpstr>6.</vt:lpstr>
      <vt:lpstr>7. % по категориям от общего количества отказавшихся</vt:lpstr>
      <vt:lpstr>8.</vt:lpstr>
      <vt:lpstr>9. Таблицу и  подпись руководителя подтягиваем на 1 лист</vt:lpstr>
      <vt:lpstr>10. Столбец 1 Заполнить </vt:lpstr>
      <vt:lpstr>11. Лишнее убираем (номера страниц, Приложения и пр)</vt:lpstr>
      <vt:lpstr>12. Передается одному лицу, а за  хранение отвечает другой человек.</vt:lpstr>
      <vt:lpstr>13. МБОУ «Тельминская СОШ» – не муниципальный орган, название школы вписать чуть ниже</vt:lpstr>
      <vt:lpstr>14. Сведения о школе заполняются в строке ниже</vt:lpstr>
      <vt:lpstr>15. Передается – директору, а отвечает за хранение – соц. педагог, должности , запятые (после ФИО, перед должностью).</vt:lpstr>
      <vt:lpstr>16. В «шапку» внести название школы</vt:lpstr>
      <vt:lpstr>17. Ответственное лицо – директор, значит в приказе № 117/1 тоже директор??</vt:lpstr>
      <vt:lpstr>18. Единый шрифт всего документа</vt:lpstr>
      <vt:lpstr>19. Нет подписи ответственного лица.             Подписи членов комиссии.</vt:lpstr>
      <vt:lpstr>20.  Скан тоже можно! Но, заполнить столбец 1  и вписать исполнителя,  с указанием контактного  телефона.</vt:lpstr>
      <vt:lpstr>Оформление согласий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Воскресенская Е. Н.</dc:creator>
  <cp:lastModifiedBy>Кирилюк К. А.</cp:lastModifiedBy>
  <cp:revision>26</cp:revision>
  <cp:lastPrinted>2017-12-04T07:07:06Z</cp:lastPrinted>
  <dcterms:created xsi:type="dcterms:W3CDTF">2017-11-07T08:47:38Z</dcterms:created>
  <dcterms:modified xsi:type="dcterms:W3CDTF">2018-10-04T02:38:15Z</dcterms:modified>
</cp:coreProperties>
</file>